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71" r:id="rId4"/>
    <p:sldId id="280" r:id="rId5"/>
    <p:sldId id="272" r:id="rId6"/>
    <p:sldId id="281" r:id="rId7"/>
    <p:sldId id="273" r:id="rId8"/>
    <p:sldId id="274" r:id="rId9"/>
    <p:sldId id="275" r:id="rId10"/>
    <p:sldId id="276" r:id="rId11"/>
    <p:sldId id="277" r:id="rId12"/>
    <p:sldId id="278" r:id="rId13"/>
    <p:sldId id="279" r:id="rId14"/>
    <p:sldId id="258" r:id="rId15"/>
    <p:sldId id="259" r:id="rId16"/>
    <p:sldId id="260" r:id="rId17"/>
    <p:sldId id="261" r:id="rId18"/>
    <p:sldId id="262" r:id="rId19"/>
    <p:sldId id="265" r:id="rId20"/>
    <p:sldId id="264" r:id="rId21"/>
    <p:sldId id="263" r:id="rId22"/>
    <p:sldId id="266" r:id="rId23"/>
    <p:sldId id="267" r:id="rId24"/>
    <p:sldId id="268" r:id="rId25"/>
    <p:sldId id="269" r:id="rId26"/>
    <p:sldId id="270" r:id="rId2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ED145B"/>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174" autoAdjust="0"/>
    <p:restoredTop sz="94660"/>
  </p:normalViewPr>
  <p:slideViewPr>
    <p:cSldViewPr snapToGrid="0" snapToObjects="1">
      <p:cViewPr>
        <p:scale>
          <a:sx n="66" d="100"/>
          <a:sy n="66" d="100"/>
        </p:scale>
        <p:origin x="-1602" y="-16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BDBE8BE-8BE7-4D4A-9BE0-C47D4B4848B6}" type="doc">
      <dgm:prSet loTypeId="urn:microsoft.com/office/officeart/2009/3/layout/SpiralPicture" loCatId="picture" qsTypeId="urn:microsoft.com/office/officeart/2005/8/quickstyle/simple1" qsCatId="simple" csTypeId="urn:microsoft.com/office/officeart/2005/8/colors/accent1_2" csCatId="accent1" phldr="0"/>
      <dgm:spPr/>
      <dgm:t>
        <a:bodyPr/>
        <a:lstStyle/>
        <a:p>
          <a:endParaRPr lang="en-US"/>
        </a:p>
      </dgm:t>
    </dgm:pt>
    <dgm:pt modelId="{9BDDE48F-170F-41B5-834A-5A735AADE2B9}" type="pres">
      <dgm:prSet presAssocID="{1BDBE8BE-8BE7-4D4A-9BE0-C47D4B4848B6}" presName="Name0" presStyleCnt="0">
        <dgm:presLayoutVars>
          <dgm:chMax val="5"/>
          <dgm:dir/>
        </dgm:presLayoutVars>
      </dgm:prSet>
      <dgm:spPr/>
    </dgm:pt>
    <dgm:pt modelId="{FDA228F9-08F9-493F-9B80-A3582DEAACAB}" type="pres">
      <dgm:prSet presAssocID="{1BDBE8BE-8BE7-4D4A-9BE0-C47D4B4848B6}" presName="picts" presStyleCnt="0"/>
      <dgm:spPr/>
    </dgm:pt>
    <dgm:pt modelId="{AF1C3722-4708-4D19-8DD0-CE1B138A53E0}" type="pres">
      <dgm:prSet presAssocID="{1BDBE8BE-8BE7-4D4A-9BE0-C47D4B4848B6}" presName="space1" presStyleCnt="0"/>
      <dgm:spPr/>
    </dgm:pt>
    <dgm:pt modelId="{D3DAAFB9-1BFC-4071-914D-3722B1220B59}" type="pres">
      <dgm:prSet presAssocID="{1BDBE8BE-8BE7-4D4A-9BE0-C47D4B4848B6}" presName="space2" presStyleCnt="0"/>
      <dgm:spPr/>
    </dgm:pt>
    <dgm:pt modelId="{B4635E22-067C-415C-AEE7-F02DFB85B0F7}" type="pres">
      <dgm:prSet presAssocID="{1BDBE8BE-8BE7-4D4A-9BE0-C47D4B4848B6}" presName="pictB1" presStyleLbl="alignNode1" presStyleIdx="0" presStyleCnt="5"/>
      <dgm:spPr/>
    </dgm:pt>
    <dgm:pt modelId="{CAA4C930-FA25-4A1A-B307-8BCFE151E6E5}" type="pres">
      <dgm:prSet presAssocID="{1BDBE8BE-8BE7-4D4A-9BE0-C47D4B4848B6}" presName="pictB2" presStyleLbl="alignNode1" presStyleIdx="1" presStyleCnt="5"/>
      <dgm:spPr/>
    </dgm:pt>
    <dgm:pt modelId="{0D5DA4F0-6038-4850-896E-6B9D6B416E60}" type="pres">
      <dgm:prSet presAssocID="{1BDBE8BE-8BE7-4D4A-9BE0-C47D4B4848B6}" presName="pictB3" presStyleLbl="alignNode1" presStyleIdx="2" presStyleCnt="5"/>
      <dgm:spPr/>
    </dgm:pt>
    <dgm:pt modelId="{170E5E1F-A6D1-4D0A-B359-44F10D56F4D7}" type="pres">
      <dgm:prSet presAssocID="{1BDBE8BE-8BE7-4D4A-9BE0-C47D4B4848B6}" presName="pictB4" presStyleLbl="alignNode1" presStyleIdx="3" presStyleCnt="5"/>
      <dgm:spPr/>
    </dgm:pt>
    <dgm:pt modelId="{8DBC2326-7EBF-4237-89A5-E72E989C7F88}" type="pres">
      <dgm:prSet presAssocID="{1BDBE8BE-8BE7-4D4A-9BE0-C47D4B4848B6}" presName="pictB5" presStyleLbl="alignNode1" presStyleIdx="4" presStyleCnt="5"/>
      <dgm:spPr/>
    </dgm:pt>
    <dgm:pt modelId="{5C472E2C-0773-4021-920F-DBFA8CD655E9}" type="pres">
      <dgm:prSet presAssocID="{1BDBE8BE-8BE7-4D4A-9BE0-C47D4B4848B6}" presName="txLine" presStyleCnt="0"/>
      <dgm:spPr/>
    </dgm:pt>
  </dgm:ptLst>
  <dgm:cxnLst>
    <dgm:cxn modelId="{DE26B0B6-71E0-4D47-AF0B-C61EDAD2F2B6}" type="presOf" srcId="{1BDBE8BE-8BE7-4D4A-9BE0-C47D4B4848B6}" destId="{9BDDE48F-170F-41B5-834A-5A735AADE2B9}" srcOrd="0" destOrd="0" presId="urn:microsoft.com/office/officeart/2009/3/layout/SpiralPicture"/>
    <dgm:cxn modelId="{710D7BB5-461A-4E07-B53B-0BE5100AF5DB}" type="presParOf" srcId="{9BDDE48F-170F-41B5-834A-5A735AADE2B9}" destId="{FDA228F9-08F9-493F-9B80-A3582DEAACAB}" srcOrd="0" destOrd="0" presId="urn:microsoft.com/office/officeart/2009/3/layout/SpiralPicture"/>
    <dgm:cxn modelId="{C1356C9D-6AC4-465E-9D6A-4D171FB80DAE}" type="presParOf" srcId="{FDA228F9-08F9-493F-9B80-A3582DEAACAB}" destId="{AF1C3722-4708-4D19-8DD0-CE1B138A53E0}" srcOrd="0" destOrd="0" presId="urn:microsoft.com/office/officeart/2009/3/layout/SpiralPicture"/>
    <dgm:cxn modelId="{BB6CBAF4-AFC1-4A68-A05D-C1DCA6F159A5}" type="presParOf" srcId="{FDA228F9-08F9-493F-9B80-A3582DEAACAB}" destId="{D3DAAFB9-1BFC-4071-914D-3722B1220B59}" srcOrd="1" destOrd="0" presId="urn:microsoft.com/office/officeart/2009/3/layout/SpiralPicture"/>
    <dgm:cxn modelId="{01E795CD-EE4B-4AC7-A8F2-5F51F4AAD50F}" type="presParOf" srcId="{FDA228F9-08F9-493F-9B80-A3582DEAACAB}" destId="{B4635E22-067C-415C-AEE7-F02DFB85B0F7}" srcOrd="2" destOrd="0" presId="urn:microsoft.com/office/officeart/2009/3/layout/SpiralPicture"/>
    <dgm:cxn modelId="{3438AC94-1389-4C13-A20C-BB2A14A5D384}" type="presParOf" srcId="{FDA228F9-08F9-493F-9B80-A3582DEAACAB}" destId="{CAA4C930-FA25-4A1A-B307-8BCFE151E6E5}" srcOrd="3" destOrd="0" presId="urn:microsoft.com/office/officeart/2009/3/layout/SpiralPicture"/>
    <dgm:cxn modelId="{AF88B01C-6FDF-444F-A9B5-455AA150016B}" type="presParOf" srcId="{FDA228F9-08F9-493F-9B80-A3582DEAACAB}" destId="{0D5DA4F0-6038-4850-896E-6B9D6B416E60}" srcOrd="4" destOrd="0" presId="urn:microsoft.com/office/officeart/2009/3/layout/SpiralPicture"/>
    <dgm:cxn modelId="{D5A16102-D442-4308-9DD2-72CCFF9A123E}" type="presParOf" srcId="{FDA228F9-08F9-493F-9B80-A3582DEAACAB}" destId="{170E5E1F-A6D1-4D0A-B359-44F10D56F4D7}" srcOrd="5" destOrd="0" presId="urn:microsoft.com/office/officeart/2009/3/layout/SpiralPicture"/>
    <dgm:cxn modelId="{7E9E2E23-42FB-4957-88D4-9640527CCA4D}" type="presParOf" srcId="{FDA228F9-08F9-493F-9B80-A3582DEAACAB}" destId="{8DBC2326-7EBF-4237-89A5-E72E989C7F88}" srcOrd="6" destOrd="0" presId="urn:microsoft.com/office/officeart/2009/3/layout/SpiralPicture"/>
    <dgm:cxn modelId="{9098B173-F4C7-42DD-8875-49B0F31A86E2}" type="presParOf" srcId="{9BDDE48F-170F-41B5-834A-5A735AADE2B9}" destId="{5C472E2C-0773-4021-920F-DBFA8CD655E9}" srcOrd="1" destOrd="0" presId="urn:microsoft.com/office/officeart/2009/3/layout/SpiralPictur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635E22-067C-415C-AEE7-F02DFB85B0F7}">
      <dsp:nvSpPr>
        <dsp:cNvPr id="0" name=""/>
        <dsp:cNvSpPr/>
      </dsp:nvSpPr>
      <dsp:spPr>
        <a:xfrm>
          <a:off x="686383" y="158408"/>
          <a:ext cx="4209145" cy="4209145"/>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AA4C930-FA25-4A1A-B307-8BCFE151E6E5}">
      <dsp:nvSpPr>
        <dsp:cNvPr id="0" name=""/>
        <dsp:cNvSpPr/>
      </dsp:nvSpPr>
      <dsp:spPr>
        <a:xfrm>
          <a:off x="4984056" y="158408"/>
          <a:ext cx="2559160" cy="255916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D5DA4F0-6038-4850-896E-6B9D6B416E60}">
      <dsp:nvSpPr>
        <dsp:cNvPr id="0" name=""/>
        <dsp:cNvSpPr/>
      </dsp:nvSpPr>
      <dsp:spPr>
        <a:xfrm>
          <a:off x="5981623" y="2805961"/>
          <a:ext cx="1561593" cy="1561593"/>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70E5E1F-A6D1-4D0A-B359-44F10D56F4D7}">
      <dsp:nvSpPr>
        <dsp:cNvPr id="0" name=""/>
        <dsp:cNvSpPr/>
      </dsp:nvSpPr>
      <dsp:spPr>
        <a:xfrm>
          <a:off x="4984056" y="3458378"/>
          <a:ext cx="909175" cy="909175"/>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DBC2326-7EBF-4237-89A5-E72E989C7F88}">
      <dsp:nvSpPr>
        <dsp:cNvPr id="0" name=""/>
        <dsp:cNvSpPr/>
      </dsp:nvSpPr>
      <dsp:spPr>
        <a:xfrm>
          <a:off x="4984056" y="2805961"/>
          <a:ext cx="909175" cy="559816"/>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9/3/layout/SpiralPicture">
  <dgm:title val=""/>
  <dgm:desc val=""/>
  <dgm:catLst>
    <dgm:cat type="picture" pri="4000"/>
    <dgm:cat type="pictureconvert" pri="4000"/>
  </dgm:catLst>
  <dgm:sampData>
    <dgm:dataModel>
      <dgm:ptLst>
        <dgm:pt modelId="0" type="doc"/>
        <dgm:pt modelId="1"/>
        <dgm:pt modelId="2"/>
        <dgm:pt modelId="3"/>
        <dgm:pt modelId="4"/>
        <dgm:pt modelId="5"/>
      </dgm:ptLst>
      <dgm:cxnLst>
        <dgm:cxn modelId="11" srcId="0" destId="1" srcOrd="0" destOrd="0"/>
        <dgm:cxn modelId="12" srcId="0" destId="2" srcOrd="0" destOrd="0"/>
        <dgm:cxn modelId="13" srcId="0" destId="3" srcOrd="0" destOrd="0"/>
        <dgm:cxn modelId="14" srcId="0" destId="4" srcOrd="0" destOrd="0"/>
        <dgm:cxn modelId="15" srcId="0" destId="5" srcOrd="0" destOrd="0"/>
      </dgm:cxnLst>
      <dgm:bg/>
      <dgm:whole/>
    </dgm:dataModel>
  </dgm:sampData>
  <dgm:styleData useDef="1">
    <dgm:dataModel>
      <dgm:ptLst/>
      <dgm:bg/>
      <dgm:whole/>
    </dgm:dataModel>
  </dgm:styleData>
  <dgm:clrData useDef="1">
    <dgm:dataModel>
      <dgm:ptLst/>
      <dgm:bg/>
      <dgm:whole/>
    </dgm:dataModel>
  </dgm:clrData>
  <dgm:layoutNode name="Name0">
    <dgm:varLst>
      <dgm:chMax val="5"/>
      <dgm:dir/>
    </dgm:varLst>
    <dgm:alg type="composite">
      <dgm:param type="ar" val="1.515"/>
    </dgm:alg>
    <dgm:shape xmlns:r="http://schemas.openxmlformats.org/officeDocument/2006/relationships" r:blip="">
      <dgm:adjLst/>
    </dgm:shape>
    <dgm:constrLst>
      <dgm:constr type="w" for="ch" forName="picts" refType="w"/>
      <dgm:constr type="h" for="ch" forName="picts" refType="h" fact="0.93"/>
      <dgm:constr type="b" for="ch" forName="txLine" refType="h"/>
      <dgm:constr type="w" for="ch" forName="txLine" refType="w"/>
      <dgm:constr type="h" for="ch" forName="txLine" refType="h" fact="0.07"/>
      <dgm:constr type="userD" for="des" refType="h" fact="0.016"/>
    </dgm:constrLst>
    <dgm:forEach name="Name1" axis="self" ptType="parTrans">
      <dgm:forEach name="Name2" axis="self" ptType="sibTrans" st="2">
        <dgm:forEach name="imageRepeat" axis="self">
          <dgm:layoutNode name="imageRepeatNode" styleLbl="alignNode1">
            <dgm:alg type="sp"/>
            <dgm:shape xmlns:r="http://schemas.openxmlformats.org/officeDocument/2006/relationships" type="rect" r:blip="" blipPhldr="1">
              <dgm:adjLst/>
            </dgm:shape>
            <dgm:presOf axis="self"/>
          </dgm:layoutNode>
        </dgm:forEach>
      </dgm:forEach>
    </dgm:forEach>
    <dgm:layoutNode name="picts">
      <dgm:alg type="composite"/>
      <dgm:shape xmlns:r="http://schemas.openxmlformats.org/officeDocument/2006/relationships" r:blip="">
        <dgm:adjLst/>
      </dgm:shape>
      <dgm:choose name="Name3">
        <dgm:if name="Name4" func="var" arg="dir" op="equ" val="norm">
          <dgm:constrLst>
            <dgm:constr type="userD"/>
            <dgm:constr type="w" for="ch" forName="space1" refType="h"/>
            <dgm:constr type="h" for="ch" forName="space1" refType="h"/>
            <dgm:constr type="r" for="ch" forName="space2" refType="w"/>
            <dgm:constr type="w" for="ch" forName="space2" refType="h" fact="0.608"/>
            <dgm:constr type="l" for="ch" forName="pictA1"/>
            <dgm:constr type="t" for="ch" forName="pictA1"/>
            <dgm:constr type="w" for="ch" forName="pictA1" refType="h"/>
            <dgm:constr type="h" for="ch" forName="pictA1" refType="h"/>
            <dgm:constr type="l" for="ch" forName="pictB1"/>
            <dgm:constr type="t" for="ch" forName="pictB1"/>
            <dgm:constr type="w" for="ch" forName="pictB1" refType="h"/>
            <dgm:constr type="h" for="ch" forName="pictB1" refType="h"/>
            <dgm:constr type="r" for="ch" forName="oneDotPict" refType="r" refFor="ch" refForName="pictA1"/>
            <dgm:constr type="b" for="ch" forName="oneDotPict" refType="b" refFor="ch" refForName="pictA1"/>
            <dgm:constr type="rOff" for="ch" forName="oneDotPict" refType="userD" fact="-1"/>
            <dgm:constr type="bOff" for="ch" forName="oneDotPict" refType="userD" fact="-1"/>
            <dgm:constr type="w" for="ch" forName="oneDotPict" refType="userD"/>
            <dgm:constr type="h" for="ch" forName="oneDotPict" refType="userD"/>
            <dgm:constr type="r" for="ch" forName="pictA2" refType="w"/>
            <dgm:constr type="t" for="ch" forName="pictA2"/>
            <dgm:constr type="w" for="ch" forName="pictA2" refType="h" fact="0.608"/>
            <dgm:constr type="h" for="ch" forName="pictA2" refType="h" fact="0.608"/>
            <dgm:constr type="r" for="ch" forName="pictB2" refType="w"/>
            <dgm:constr type="t" for="ch" forName="pictB2"/>
            <dgm:constr type="w" for="ch" forName="pictB2" refType="h" fact="0.608"/>
            <dgm:constr type="h" for="ch" forName="pictB2" refType="h" fact="0.608"/>
            <dgm:constr type="r" for="ch" forName="twoDotsPict" refType="r" refFor="ch" refForName="pictA2"/>
            <dgm:constr type="b" for="ch" forName="twoDotsPict" refType="b" refFor="ch" refForName="pictA2"/>
            <dgm:constr type="rOff" for="ch" forName="twoDotsPict" refType="userD" fact="-1"/>
            <dgm:constr type="bOff" for="ch" forName="twoDotsPict" refType="userD" fact="-1"/>
            <dgm:constr type="w" for="ch" forName="twoDotsPict" refType="userD" fact="2.5"/>
            <dgm:constr type="h" for="ch" forName="twoDotsPict" refType="userD"/>
            <dgm:constr type="r" for="ch" forName="pictA3" refType="w"/>
            <dgm:constr type="b" for="ch" forName="pictA3" refType="h"/>
            <dgm:constr type="w" for="ch" forName="pictA3" refType="h" fact="0.371"/>
            <dgm:constr type="h" for="ch" forName="pictA3" refType="h" fact="0.371"/>
            <dgm:constr type="r" for="ch" forName="pictB3" refType="w"/>
            <dgm:constr type="b" for="ch" forName="pictB3" refType="h"/>
            <dgm:constr type="w" for="ch" forName="pictB3" refType="h" fact="0.371"/>
            <dgm:constr type="h" for="ch" forName="pictB3" refType="h" fact="0.371"/>
            <dgm:constr type="r" for="ch" forName="threeDotsPict" refType="r" refFor="ch" refForName="pictA3"/>
            <dgm:constr type="b" for="ch" forName="threeDotsPict" refType="b" refFor="ch" refForName="pictA3"/>
            <dgm:constr type="rOff" for="ch" forName="threeDotsPict" refType="userD" fact="-1"/>
            <dgm:constr type="bOff" for="ch" forName="threeDotsPict" refType="userD" fact="-1"/>
            <dgm:constr type="w" for="ch" forName="threeDotsPict" refType="userD" fact="3.25"/>
            <dgm:constr type="h" for="ch" forName="threeDotsPict" refType="userD" fact="3.25"/>
            <dgm:constr type="l" for="ch" forName="pictA4" refType="l" refFor="ch" refForName="space2"/>
            <dgm:constr type="b" for="ch" forName="pictA4" refType="h"/>
            <dgm:constr type="w" for="ch" forName="pictA4" refType="h" fact="0.216"/>
            <dgm:constr type="h" for="ch" forName="pictA4" refType="h" fact="0.216"/>
            <dgm:constr type="l" for="ch" forName="pictB4" refType="l" refFor="ch" refForName="space2"/>
            <dgm:constr type="b" for="ch" forName="pictB4" refType="h"/>
            <dgm:constr type="w" for="ch" forName="pictB4" refType="h" fact="0.216"/>
            <dgm:constr type="h" for="ch" forName="pictB4" refType="h" fact="0.216"/>
            <dgm:constr type="r" for="ch" forName="fourDotsPict" refType="r" refFor="ch" refForName="pictA4"/>
            <dgm:constr type="b" for="ch" forName="fourDotsPict" refType="b" refFor="ch" refForName="pictA4"/>
            <dgm:constr type="rOff" for="ch" forName="fourDotsPict" refType="userD" fact="-1"/>
            <dgm:constr type="bOff" for="ch" forName="fourDotsPict" refType="userD" fact="-1"/>
            <dgm:constr type="w" for="ch" forName="fourDotsPict" refType="userD" fact="2.5"/>
            <dgm:constr type="h" for="ch" forName="fourDotsPict" refType="userD" fact="2.5"/>
            <dgm:constr type="l" for="ch" forName="pictA5" refType="l" refFor="ch" refForName="space2"/>
            <dgm:constr type="t" for="ch" forName="pictA5" refType="h" fact="0.629"/>
            <dgm:constr type="w" for="ch" forName="pictA5" refType="h" fact="0.216"/>
            <dgm:constr type="h" for="ch" forName="pictA5" refType="h" fact="0.133"/>
            <dgm:constr type="l" for="ch" forName="pictB5" refType="l" refFor="ch" refForName="space2"/>
            <dgm:constr type="t" for="ch" forName="pictB5" refType="h" fact="0.629"/>
            <dgm:constr type="w" for="ch" forName="pictB5" refType="h" fact="0.216"/>
            <dgm:constr type="h" for="ch" forName="pictB5" refType="h" fact="0.133"/>
            <dgm:constr type="r" for="ch" forName="fiveDotsPict" refType="r" refFor="ch" refForName="pictA5"/>
            <dgm:constr type="b" for="ch" forName="fiveDotsPict" refType="b" refFor="ch" refForName="pictA5"/>
            <dgm:constr type="rOff" for="ch" forName="fiveDotsPict" refType="userD" fact="-1"/>
            <dgm:constr type="bOff" for="ch" forName="fiveDotsPict" refType="userD" fact="-1"/>
            <dgm:constr type="w" for="ch" forName="fiveDotsPict" refType="userD" fact="3.25"/>
            <dgm:constr type="h" for="ch" forName="fiveDotsPict" refType="userD" fact="3.25"/>
          </dgm:constrLst>
        </dgm:if>
        <dgm:else name="Name5">
          <dgm:constrLst>
            <dgm:constr type="userD"/>
            <dgm:constr type="w" for="ch" forName="space1" refType="h"/>
            <dgm:constr type="h" for="ch" forName="space1" refType="h"/>
            <dgm:constr type="l" for="ch" forName="space2"/>
            <dgm:constr type="w" for="ch" forName="space2" refType="h" fact="0.608"/>
            <dgm:constr type="r" for="ch" forName="pictA1" refType="w"/>
            <dgm:constr type="t" for="ch" forName="pictA1"/>
            <dgm:constr type="w" for="ch" forName="pictA1" refType="h"/>
            <dgm:constr type="h" for="ch" forName="pictA1" refType="h"/>
            <dgm:constr type="r" for="ch" forName="pictB1" refType="w"/>
            <dgm:constr type="t" for="ch" forName="pictB1"/>
            <dgm:constr type="w" for="ch" forName="pictB1" refType="h"/>
            <dgm:constr type="h" for="ch" forName="pictB1" refType="h"/>
            <dgm:constr type="r" for="ch" forName="oneDotPict" refType="r" refFor="ch" refForName="pictA1"/>
            <dgm:constr type="b" for="ch" forName="oneDotPict" refType="b" refFor="ch" refForName="pictA1"/>
            <dgm:constr type="rOff" for="ch" forName="oneDotPict" refType="userD" fact="-1"/>
            <dgm:constr type="bOff" for="ch" forName="oneDotPict" refType="userD" fact="-1"/>
            <dgm:constr type="w" for="ch" forName="oneDotPict" refType="userD"/>
            <dgm:constr type="h" for="ch" forName="oneDotPict" refType="userD"/>
            <dgm:constr type="l" for="ch" forName="pictA2"/>
            <dgm:constr type="t" for="ch" forName="pictA2"/>
            <dgm:constr type="w" for="ch" forName="pictA2" refType="h" fact="0.608"/>
            <dgm:constr type="h" for="ch" forName="pictA2" refType="h" fact="0.608"/>
            <dgm:constr type="l" for="ch" forName="pictB2"/>
            <dgm:constr type="t" for="ch" forName="pictB2"/>
            <dgm:constr type="w" for="ch" forName="pictB2" refType="h" fact="0.608"/>
            <dgm:constr type="h" for="ch" forName="pictB2" refType="h" fact="0.608"/>
            <dgm:constr type="r" for="ch" forName="twoDotsPict" refType="r" refFor="ch" refForName="pictA2"/>
            <dgm:constr type="b" for="ch" forName="twoDotsPict" refType="b" refFor="ch" refForName="pictA2"/>
            <dgm:constr type="rOff" for="ch" forName="twoDotsPict" refType="userD" fact="-1"/>
            <dgm:constr type="bOff" for="ch" forName="twoDotsPict" refType="userD" fact="-1"/>
            <dgm:constr type="w" for="ch" forName="twoDotsPict" refType="userD" fact="2.5"/>
            <dgm:constr type="h" for="ch" forName="twoDotsPict" refType="userD"/>
            <dgm:constr type="l" for="ch" forName="pictA3"/>
            <dgm:constr type="b" for="ch" forName="pictA3" refType="h"/>
            <dgm:constr type="w" for="ch" forName="pictA3" refType="h" fact="0.371"/>
            <dgm:constr type="h" for="ch" forName="pictA3" refType="h" fact="0.371"/>
            <dgm:constr type="l" for="ch" forName="pictB3"/>
            <dgm:constr type="b" for="ch" forName="pictB3" refType="h"/>
            <dgm:constr type="w" for="ch" forName="pictB3" refType="h" fact="0.371"/>
            <dgm:constr type="h" for="ch" forName="pictB3" refType="h" fact="0.371"/>
            <dgm:constr type="r" for="ch" forName="threeDotsPict" refType="r" refFor="ch" refForName="pictA3"/>
            <dgm:constr type="b" for="ch" forName="threeDotsPict" refType="b" refFor="ch" refForName="pictA3"/>
            <dgm:constr type="rOff" for="ch" forName="threeDotsPict" refType="userD" fact="-1"/>
            <dgm:constr type="bOff" for="ch" forName="threeDotsPict" refType="userD" fact="-1"/>
            <dgm:constr type="w" for="ch" forName="threeDotsPict" refType="userD" fact="3.25"/>
            <dgm:constr type="h" for="ch" forName="threeDotsPict" refType="userD" fact="3.25"/>
            <dgm:constr type="r" for="ch" forName="pictA4" refType="r" refFor="ch" refForName="space2"/>
            <dgm:constr type="b" for="ch" forName="pictA4" refType="h"/>
            <dgm:constr type="w" for="ch" forName="pictA4" refType="h" fact="0.216"/>
            <dgm:constr type="h" for="ch" forName="pictA4" refType="h" fact="0.216"/>
            <dgm:constr type="r" for="ch" forName="pictB4" refType="r" refFor="ch" refForName="space2"/>
            <dgm:constr type="b" for="ch" forName="pictB4" refType="h"/>
            <dgm:constr type="w" for="ch" forName="pictB4" refType="h" fact="0.216"/>
            <dgm:constr type="h" for="ch" forName="pictB4" refType="h" fact="0.216"/>
            <dgm:constr type="r" for="ch" forName="fourDotsPict" refType="r" refFor="ch" refForName="pictA4"/>
            <dgm:constr type="b" for="ch" forName="fourDotsPict" refType="b" refFor="ch" refForName="pictA4"/>
            <dgm:constr type="rOff" for="ch" forName="fourDotsPict" refType="userD" fact="-1"/>
            <dgm:constr type="bOff" for="ch" forName="fourDotsPict" refType="userD" fact="-1"/>
            <dgm:constr type="w" for="ch" forName="fourDotsPict" refType="userD" fact="2.5"/>
            <dgm:constr type="h" for="ch" forName="fourDotsPict" refType="userD" fact="2.5"/>
            <dgm:constr type="r" for="ch" forName="pictA5" refType="r" refFor="ch" refForName="space2"/>
            <dgm:constr type="t" for="ch" forName="pictA5" refType="h" fact="0.629"/>
            <dgm:constr type="w" for="ch" forName="pictA5" refType="h" fact="0.216"/>
            <dgm:constr type="h" for="ch" forName="pictA5" refType="h" fact="0.133"/>
            <dgm:constr type="r" for="ch" forName="pictB5" refType="r" refFor="ch" refForName="space2"/>
            <dgm:constr type="t" for="ch" forName="pictB5" refType="h" fact="0.629"/>
            <dgm:constr type="w" for="ch" forName="pictB5" refType="h" fact="0.216"/>
            <dgm:constr type="h" for="ch" forName="pictB5" refType="h" fact="0.133"/>
            <dgm:constr type="r" for="ch" forName="fiveDotsPict" refType="r" refFor="ch" refForName="pictA5"/>
            <dgm:constr type="b" for="ch" forName="fiveDotsPict" refType="b" refFor="ch" refForName="pictA5"/>
            <dgm:constr type="rOff" for="ch" forName="fiveDotsPict" refType="userD" fact="-1"/>
            <dgm:constr type="bOff" for="ch" forName="fiveDotsPict" refType="userD" fact="-1"/>
            <dgm:constr type="w" for="ch" forName="fiveDotsPict" refType="userD" fact="3.25"/>
            <dgm:constr type="h" for="ch" forName="fiveDotsPict" refType="userD" fact="3.25"/>
          </dgm:constrLst>
        </dgm:else>
      </dgm:choose>
      <dgm:layoutNode name="space1">
        <dgm:alg type="sp"/>
        <dgm:shape xmlns:r="http://schemas.openxmlformats.org/officeDocument/2006/relationships" r:blip="">
          <dgm:adjLst/>
        </dgm:shape>
      </dgm:layoutNode>
      <dgm:layoutNode name="space2">
        <dgm:alg type="sp"/>
        <dgm:shape xmlns:r="http://schemas.openxmlformats.org/officeDocument/2006/relationships" r:blip="">
          <dgm:adjLst/>
        </dgm:shape>
      </dgm:layoutNode>
      <dgm:choose name="Name6">
        <dgm:if name="Name7" axis="ch" ptType="node" func="cnt" op="gte" val="1">
          <dgm:forEach name="Name8" axis="ch" ptType="sibTrans" hideLastTrans="0" cnt="1">
            <dgm:layoutNode name="pictA1">
              <dgm:alg type="sp"/>
              <dgm:shape xmlns:r="http://schemas.openxmlformats.org/officeDocument/2006/relationships" r:blip="">
                <dgm:adjLst/>
              </dgm:shape>
              <dgm:presOf/>
              <dgm:forEach name="Name9" ref="imageRepeat"/>
            </dgm:layoutNode>
            <dgm:layoutNode name="oneDotPict">
              <dgm:alg type="composite"/>
              <dgm:shape xmlns:r="http://schemas.openxmlformats.org/officeDocument/2006/relationships" r:blip="">
                <dgm:adjLst/>
              </dgm:shape>
              <dgm:presOf/>
              <dgm:constrLst>
                <dgm:constr type="userD"/>
                <dgm:constr type="w" for="ch" forName="dotPict_11" refType="userD"/>
                <dgm:constr type="h" for="ch" forName="dotPict_11" refType="userD"/>
              </dgm:constrLst>
              <dgm:layoutNode name="dotPict_11" styleLbl="solidFgAcc1">
                <dgm:alg type="sp"/>
                <dgm:shape xmlns:r="http://schemas.openxmlformats.org/officeDocument/2006/relationships" type="ellipse" r:blip="">
                  <dgm:adjLst/>
                </dgm:shape>
                <dgm:presOf/>
              </dgm:layoutNode>
            </dgm:layoutNode>
          </dgm:forEach>
        </dgm:if>
        <dgm:else name="Name10">
          <dgm:layoutNode name="pictB1" styleLbl="alignNode1">
            <dgm:alg type="sp"/>
            <dgm:shape xmlns:r="http://schemas.openxmlformats.org/officeDocument/2006/relationships" type="rect" r:blip="">
              <dgm:adjLst/>
            </dgm:shape>
            <dgm:presOf/>
          </dgm:layoutNode>
        </dgm:else>
      </dgm:choose>
      <dgm:choose name="Name11">
        <dgm:if name="Name12" axis="ch" ptType="node" func="cnt" op="gte" val="2">
          <dgm:forEach name="Name13" axis="ch" ptType="sibTrans" hideLastTrans="0" st="2" cnt="1">
            <dgm:layoutNode name="pictA2">
              <dgm:alg type="sp"/>
              <dgm:shape xmlns:r="http://schemas.openxmlformats.org/officeDocument/2006/relationships" r:blip="">
                <dgm:adjLst/>
              </dgm:shape>
              <dgm:presOf/>
              <dgm:forEach name="Name14" ref="imageRepeat"/>
            </dgm:layoutNode>
            <dgm:layoutNode name="twoDotsPict">
              <dgm:alg type="composite"/>
              <dgm:shape xmlns:r="http://schemas.openxmlformats.org/officeDocument/2006/relationships" r:blip="">
                <dgm:adjLst/>
              </dgm:shape>
              <dgm:presOf/>
              <dgm:constrLst>
                <dgm:constr type="userD"/>
                <dgm:constr type="w" for="ch" forName="dotPict_21" refType="userD"/>
                <dgm:constr type="h" for="ch" forName="dotPict_21" refType="userD"/>
                <dgm:constr type="l" for="ch" forName="dotPict_22" refType="userD" fact="1.5"/>
                <dgm:constr type="w" for="ch" forName="dotPict_22" refType="userD"/>
                <dgm:constr type="h" for="ch" forName="dotPict_22" refType="userD"/>
              </dgm:constrLst>
              <dgm:layoutNode name="dotPict_21" styleLbl="solidFgAcc1">
                <dgm:alg type="sp"/>
                <dgm:shape xmlns:r="http://schemas.openxmlformats.org/officeDocument/2006/relationships" type="ellipse" r:blip="">
                  <dgm:adjLst/>
                </dgm:shape>
                <dgm:presOf/>
              </dgm:layoutNode>
              <dgm:layoutNode name="dotPict_22" styleLbl="solidFgAcc1">
                <dgm:alg type="sp"/>
                <dgm:shape xmlns:r="http://schemas.openxmlformats.org/officeDocument/2006/relationships" type="ellipse" r:blip="">
                  <dgm:adjLst/>
                </dgm:shape>
                <dgm:presOf/>
              </dgm:layoutNode>
            </dgm:layoutNode>
          </dgm:forEach>
        </dgm:if>
        <dgm:else name="Name15">
          <dgm:layoutNode name="pictB2" styleLbl="alignNode1">
            <dgm:alg type="sp"/>
            <dgm:shape xmlns:r="http://schemas.openxmlformats.org/officeDocument/2006/relationships" type="rect" r:blip="">
              <dgm:adjLst/>
            </dgm:shape>
            <dgm:presOf/>
          </dgm:layoutNode>
        </dgm:else>
      </dgm:choose>
      <dgm:choose name="Name16">
        <dgm:if name="Name17" axis="ch" ptType="node" func="cnt" op="gte" val="3">
          <dgm:forEach name="Name18" axis="ch" ptType="sibTrans" hideLastTrans="0" st="3" cnt="1">
            <dgm:layoutNode name="pictA3">
              <dgm:alg type="sp"/>
              <dgm:shape xmlns:r="http://schemas.openxmlformats.org/officeDocument/2006/relationships" r:blip="">
                <dgm:adjLst/>
              </dgm:shape>
              <dgm:presOf/>
              <dgm:forEach name="Name19" ref="imageRepeat"/>
            </dgm:layoutNode>
            <dgm:layoutNode name="threeDotsPict">
              <dgm:alg type="composite"/>
              <dgm:shape xmlns:r="http://schemas.openxmlformats.org/officeDocument/2006/relationships" r:blip="">
                <dgm:adjLst/>
              </dgm:shape>
              <dgm:presOf/>
              <dgm:constrLst>
                <dgm:constr type="userD"/>
                <dgm:constr type="l" for="ch" forName="dotPict_31"/>
                <dgm:constr type="t" for="ch" forName="dotPict_31" refType="userD" fact="2.25"/>
                <dgm:constr type="w" for="ch" forName="dotPict_31" refType="userD"/>
                <dgm:constr type="h" for="ch" forName="dotPict_31" refType="userD"/>
                <dgm:constr type="l" for="ch" forName="dotPict_32" refType="userD" fact="1.125"/>
                <dgm:constr type="t" for="ch" forName="dotPict_32" refType="userD" fact="1.125"/>
                <dgm:constr type="w" for="ch" forName="dotPict_32" refType="userD"/>
                <dgm:constr type="h" for="ch" forName="dotPict_32" refType="userD"/>
                <dgm:constr type="l" for="ch" forName="dotPict_33" refType="userD" fact="2.25"/>
                <dgm:constr type="t" for="ch" forName="dotPict_33"/>
                <dgm:constr type="w" for="ch" forName="dotPict_33" refType="userD"/>
                <dgm:constr type="h" for="ch" forName="dotPict_33" refType="userD"/>
              </dgm:constrLst>
              <dgm:layoutNode name="dotPict_31" styleLbl="solidFgAcc1">
                <dgm:alg type="sp"/>
                <dgm:shape xmlns:r="http://schemas.openxmlformats.org/officeDocument/2006/relationships" type="ellipse" r:blip="">
                  <dgm:adjLst/>
                </dgm:shape>
                <dgm:presOf/>
              </dgm:layoutNode>
              <dgm:layoutNode name="dotPict_32" styleLbl="solidFgAcc1">
                <dgm:alg type="sp"/>
                <dgm:shape xmlns:r="http://schemas.openxmlformats.org/officeDocument/2006/relationships" type="ellipse" r:blip="">
                  <dgm:adjLst/>
                </dgm:shape>
                <dgm:presOf/>
              </dgm:layoutNode>
              <dgm:layoutNode name="dotPict_33" styleLbl="solidFgAcc1">
                <dgm:alg type="sp"/>
                <dgm:shape xmlns:r="http://schemas.openxmlformats.org/officeDocument/2006/relationships" type="ellipse" r:blip="">
                  <dgm:adjLst/>
                </dgm:shape>
                <dgm:presOf/>
              </dgm:layoutNode>
            </dgm:layoutNode>
          </dgm:forEach>
        </dgm:if>
        <dgm:else name="Name20">
          <dgm:layoutNode name="pictB3" styleLbl="alignNode1">
            <dgm:alg type="sp"/>
            <dgm:shape xmlns:r="http://schemas.openxmlformats.org/officeDocument/2006/relationships" type="rect" r:blip="">
              <dgm:adjLst/>
            </dgm:shape>
            <dgm:presOf/>
          </dgm:layoutNode>
        </dgm:else>
      </dgm:choose>
      <dgm:choose name="Name21">
        <dgm:if name="Name22" axis="ch" ptType="node" func="cnt" op="gte" val="4">
          <dgm:forEach name="Name23" axis="ch" ptType="sibTrans" hideLastTrans="0" st="4" cnt="1">
            <dgm:layoutNode name="pictA4">
              <dgm:alg type="sp"/>
              <dgm:shape xmlns:r="http://schemas.openxmlformats.org/officeDocument/2006/relationships" r:blip="">
                <dgm:adjLst/>
              </dgm:shape>
              <dgm:presOf/>
              <dgm:forEach name="Name24" ref="imageRepeat"/>
            </dgm:layoutNode>
            <dgm:layoutNode name="fourDotsPict">
              <dgm:alg type="composite"/>
              <dgm:shape xmlns:r="http://schemas.openxmlformats.org/officeDocument/2006/relationships" r:blip="">
                <dgm:adjLst/>
              </dgm:shape>
              <dgm:presOf/>
              <dgm:constrLst>
                <dgm:constr type="userD"/>
                <dgm:constr type="w" for="ch" forName="dotPict_41" refType="userD"/>
                <dgm:constr type="h" for="ch" forName="dotPict_41" refType="userD"/>
                <dgm:constr type="l" for="ch" forName="dotPict_42" refType="userD" fact="1.5"/>
                <dgm:constr type="w" for="ch" forName="dotPict_42" refType="userD"/>
                <dgm:constr type="h" for="ch" forName="dotPict_42" refType="userD"/>
                <dgm:constr type="t" for="ch" forName="dotPict_43" refType="userD" fact="1.5"/>
                <dgm:constr type="w" for="ch" forName="dotPict_43" refType="userD"/>
                <dgm:constr type="h" for="ch" forName="dotPict_43" refType="userD"/>
                <dgm:constr type="l" for="ch" forName="dotPict_44" refType="userD" fact="1.5"/>
                <dgm:constr type="t" for="ch" forName="dotPict_44" refType="userD" fact="1.5"/>
                <dgm:constr type="w" for="ch" forName="dotPict_44" refType="userD"/>
                <dgm:constr type="h" for="ch" forName="dotPict_44" refType="userD"/>
              </dgm:constrLst>
              <dgm:layoutNode name="dotPict_41" styleLbl="solidFgAcc1">
                <dgm:alg type="sp"/>
                <dgm:shape xmlns:r="http://schemas.openxmlformats.org/officeDocument/2006/relationships" type="ellipse" r:blip="">
                  <dgm:adjLst/>
                </dgm:shape>
                <dgm:presOf/>
              </dgm:layoutNode>
              <dgm:layoutNode name="dotPict_42" styleLbl="solidFgAcc1">
                <dgm:alg type="sp"/>
                <dgm:shape xmlns:r="http://schemas.openxmlformats.org/officeDocument/2006/relationships" type="ellipse" r:blip="">
                  <dgm:adjLst/>
                </dgm:shape>
                <dgm:presOf/>
              </dgm:layoutNode>
              <dgm:layoutNode name="dotPict_43" styleLbl="solidFgAcc1">
                <dgm:alg type="sp"/>
                <dgm:shape xmlns:r="http://schemas.openxmlformats.org/officeDocument/2006/relationships" type="ellipse" r:blip="">
                  <dgm:adjLst/>
                </dgm:shape>
                <dgm:presOf/>
              </dgm:layoutNode>
              <dgm:layoutNode name="dotPict_44" styleLbl="solidFgAcc1">
                <dgm:alg type="sp"/>
                <dgm:shape xmlns:r="http://schemas.openxmlformats.org/officeDocument/2006/relationships" type="ellipse" r:blip="">
                  <dgm:adjLst/>
                </dgm:shape>
                <dgm:presOf/>
              </dgm:layoutNode>
            </dgm:layoutNode>
          </dgm:forEach>
        </dgm:if>
        <dgm:else name="Name25">
          <dgm:layoutNode name="pictB4" styleLbl="alignNode1">
            <dgm:alg type="sp"/>
            <dgm:shape xmlns:r="http://schemas.openxmlformats.org/officeDocument/2006/relationships" type="rect" r:blip="">
              <dgm:adjLst/>
            </dgm:shape>
            <dgm:presOf/>
          </dgm:layoutNode>
        </dgm:else>
      </dgm:choose>
      <dgm:choose name="Name26">
        <dgm:if name="Name27" axis="ch" ptType="node" func="cnt" op="gte" val="5">
          <dgm:forEach name="Name28" axis="ch" ptType="sibTrans" hideLastTrans="0" st="5" cnt="1">
            <dgm:layoutNode name="pictA5">
              <dgm:alg type="sp"/>
              <dgm:shape xmlns:r="http://schemas.openxmlformats.org/officeDocument/2006/relationships" r:blip="">
                <dgm:adjLst/>
              </dgm:shape>
              <dgm:presOf/>
              <dgm:forEach name="Name29" ref="imageRepeat"/>
            </dgm:layoutNode>
            <dgm:layoutNode name="fiveDotsPict">
              <dgm:alg type="composite"/>
              <dgm:shape xmlns:r="http://schemas.openxmlformats.org/officeDocument/2006/relationships" r:blip="">
                <dgm:adjLst/>
              </dgm:shape>
              <dgm:presOf/>
              <dgm:constrLst>
                <dgm:constr type="userD"/>
                <dgm:constr type="l" for="ch" forName="dotPict_51"/>
                <dgm:constr type="t" for="ch" forName="dotPict_51" refType="userD" fact="2.25"/>
                <dgm:constr type="w" for="ch" forName="dotPict_51" refType="userD"/>
                <dgm:constr type="h" for="ch" forName="dotPict_51" refType="userD"/>
                <dgm:constr type="l" for="ch" forName="dotPict_52" refType="userD" fact="1.125"/>
                <dgm:constr type="t" for="ch" forName="dotPict_52" refType="userD" fact="1.125"/>
                <dgm:constr type="w" for="ch" forName="dotPict_52" refType="userD"/>
                <dgm:constr type="h" for="ch" forName="dotPict_52" refType="userD"/>
                <dgm:constr type="l" for="ch" forName="dotPict_53" refType="userD" fact="2.25"/>
                <dgm:constr type="t" for="ch" forName="dotPict_53"/>
                <dgm:constr type="w" for="ch" forName="dotPict_53" refType="userD"/>
                <dgm:constr type="h" for="ch" forName="dotPict_53" refType="userD"/>
                <dgm:constr type="l" for="ch" forName="dotPict_54"/>
                <dgm:constr type="t" for="ch" forName="dotPict_54"/>
                <dgm:constr type="w" for="ch" forName="dotPict_54" refType="userD"/>
                <dgm:constr type="h" for="ch" forName="dotPict_54" refType="userD"/>
                <dgm:constr type="l" for="ch" forName="dotPict_55" refType="userD" fact="2.25"/>
                <dgm:constr type="t" for="ch" forName="dotPict_55" refType="userD" fact="2.25"/>
                <dgm:constr type="w" for="ch" forName="dotPict_55" refType="userD"/>
                <dgm:constr type="h" for="ch" forName="dotPict_55" refType="userD"/>
              </dgm:constrLst>
              <dgm:layoutNode name="dotPict_51" styleLbl="solidFgAcc1">
                <dgm:alg type="sp"/>
                <dgm:shape xmlns:r="http://schemas.openxmlformats.org/officeDocument/2006/relationships" type="ellipse" r:blip="">
                  <dgm:adjLst/>
                </dgm:shape>
                <dgm:presOf/>
              </dgm:layoutNode>
              <dgm:layoutNode name="dotPict_52" styleLbl="solidFgAcc1">
                <dgm:alg type="sp"/>
                <dgm:shape xmlns:r="http://schemas.openxmlformats.org/officeDocument/2006/relationships" type="ellipse" r:blip="">
                  <dgm:adjLst/>
                </dgm:shape>
                <dgm:presOf/>
              </dgm:layoutNode>
              <dgm:layoutNode name="dotPict_53" styleLbl="solidFgAcc1">
                <dgm:alg type="sp"/>
                <dgm:shape xmlns:r="http://schemas.openxmlformats.org/officeDocument/2006/relationships" type="ellipse" r:blip="">
                  <dgm:adjLst/>
                </dgm:shape>
                <dgm:presOf/>
              </dgm:layoutNode>
              <dgm:layoutNode name="dotPict_54" styleLbl="solidFgAcc1">
                <dgm:alg type="sp"/>
                <dgm:shape xmlns:r="http://schemas.openxmlformats.org/officeDocument/2006/relationships" type="ellipse" r:blip="">
                  <dgm:adjLst/>
                </dgm:shape>
                <dgm:presOf/>
              </dgm:layoutNode>
              <dgm:layoutNode name="dotPict_55" styleLbl="solidFgAcc1">
                <dgm:alg type="sp"/>
                <dgm:shape xmlns:r="http://schemas.openxmlformats.org/officeDocument/2006/relationships" type="ellipse" r:blip="">
                  <dgm:adjLst/>
                </dgm:shape>
                <dgm:presOf/>
              </dgm:layoutNode>
            </dgm:layoutNode>
          </dgm:forEach>
        </dgm:if>
        <dgm:else name="Name30">
          <dgm:layoutNode name="pictB5" styleLbl="alignNode1">
            <dgm:alg type="sp"/>
            <dgm:shape xmlns:r="http://schemas.openxmlformats.org/officeDocument/2006/relationships" type="rect" r:blip="">
              <dgm:adjLst/>
            </dgm:shape>
            <dgm:presOf/>
          </dgm:layoutNode>
        </dgm:else>
      </dgm:choose>
    </dgm:layoutNode>
    <dgm:layoutNode name="txLine">
      <dgm:choose name="Name31">
        <dgm:if name="Name32" func="var" arg="dir" op="equ" val="norm">
          <dgm:alg type="lin">
            <dgm:param type="horzAlign" val="r"/>
          </dgm:alg>
        </dgm:if>
        <dgm:else name="Name33">
          <dgm:alg type="lin">
            <dgm:param type="horzAlign" val="l"/>
            <dgm:param type="linDir" val="fromR"/>
          </dgm:alg>
        </dgm:else>
      </dgm:choose>
      <dgm:constrLst>
        <dgm:constr type="primFontSz" for="ch" ptType="node" op="equ" val="65"/>
        <dgm:constr type="w" for="ch" ptType="node" refType="primFontSz" refFor="ch" refPtType="node" fact="0.5"/>
        <dgm:constr type="h" for="ch" ptType="node" refType="h"/>
      </dgm:constrLst>
      <dgm:ruleLst>
        <dgm:rule type="primFontSz" for="ch" ptType="node" val="5" fact="NaN" max="NaN"/>
      </dgm:ruleLst>
      <dgm:forEach name="Name34" axis="ch" ptType="node">
        <dgm:choose name="Name35">
          <dgm:if name="Name36" axis="self" ptType="node" func="pos" op="equ" val="1">
            <dgm:layoutNode name="oneDotTx">
              <dgm:alg type="composite"/>
              <dgm:shape xmlns:r="http://schemas.openxmlformats.org/officeDocument/2006/relationships" r:blip="">
                <dgm:adjLst/>
              </dgm:shape>
              <dgm:presOf/>
              <dgm:constrLst>
                <dgm:constr type="userD"/>
                <dgm:constr type="w" for="ch" forName="dotTx_11" refType="userD"/>
                <dgm:constr type="h" for="ch" forName="dotTx_11" refType="userD"/>
              </dgm:constrLst>
              <dgm:layoutNode name="dotTx_11" styleLbl="solidFgAcc1">
                <dgm:alg type="sp"/>
                <dgm:shape xmlns:r="http://schemas.openxmlformats.org/officeDocument/2006/relationships" type="ellipse" r:blip="">
                  <dgm:adjLst/>
                </dgm:shape>
                <dgm:presOf/>
              </dgm:layoutNode>
            </dgm:layoutNode>
            <dgm:layoutNode name="Name37" styleLbl="revTx">
              <dgm:varLst>
                <dgm:bulletEnabled val="1"/>
              </dgm:varLst>
              <dgm:alg type="tx"/>
              <dgm:shape xmlns:r="http://schemas.openxmlformats.org/officeDocument/2006/relationships" type="rect" r:blip="">
                <dgm:adjLst/>
              </dgm:shape>
              <dgm:presOf axis="desOrSelf" ptType="node"/>
              <dgm:constrLst>
                <dgm:constr type="tMarg" refType="primFontSz" fact="0.2"/>
                <dgm:constr type="bMarg"/>
              </dgm:constrLst>
              <dgm:ruleLst>
                <dgm:rule type="w" val="INF" fact="NaN" max="NaN"/>
              </dgm:ruleLst>
            </dgm:layoutNode>
          </dgm:if>
          <dgm:if name="Name38" axis="self" ptType="node" func="pos" op="equ" val="2">
            <dgm:layoutNode name="twoDotsTx">
              <dgm:alg type="composite"/>
              <dgm:shape xmlns:r="http://schemas.openxmlformats.org/officeDocument/2006/relationships" r:blip="">
                <dgm:adjLst/>
              </dgm:shape>
              <dgm:presOf/>
              <dgm:constrLst>
                <dgm:constr type="userD"/>
                <dgm:constr type="w" for="ch" forName="dotTx_21" refType="userD"/>
                <dgm:constr type="h" for="ch" forName="dotTx_21" refType="userD"/>
                <dgm:constr type="l" for="ch" forName="dotTx_22" refType="userD" fact="1.5"/>
                <dgm:constr type="w" for="ch" forName="dotTx_22" refType="userD"/>
                <dgm:constr type="h" for="ch" forName="dotTx_22" refType="userD"/>
              </dgm:constrLst>
              <dgm:layoutNode name="dotTx_21" styleLbl="solidFgAcc1">
                <dgm:alg type="sp"/>
                <dgm:shape xmlns:r="http://schemas.openxmlformats.org/officeDocument/2006/relationships" type="ellipse" r:blip="">
                  <dgm:adjLst/>
                </dgm:shape>
                <dgm:presOf/>
              </dgm:layoutNode>
              <dgm:layoutNode name="dotTx_22" styleLbl="solidFgAcc1">
                <dgm:alg type="sp"/>
                <dgm:shape xmlns:r="http://schemas.openxmlformats.org/officeDocument/2006/relationships" type="ellipse" r:blip="">
                  <dgm:adjLst/>
                </dgm:shape>
                <dgm:presOf/>
              </dgm:layoutNode>
            </dgm:layoutNode>
            <dgm:layoutNode name="Name39" styleLbl="revTx">
              <dgm:varLst>
                <dgm:bulletEnabled val="1"/>
              </dgm:varLst>
              <dgm:alg type="tx"/>
              <dgm:shape xmlns:r="http://schemas.openxmlformats.org/officeDocument/2006/relationships" type="rect" r:blip="">
                <dgm:adjLst/>
              </dgm:shape>
              <dgm:presOf axis="desOrSelf" ptType="node"/>
              <dgm:constrLst>
                <dgm:constr type="tMarg" refType="primFontSz" fact="0.2"/>
                <dgm:constr type="bMarg"/>
              </dgm:constrLst>
              <dgm:ruleLst>
                <dgm:rule type="w" val="INF" fact="NaN" max="NaN"/>
              </dgm:ruleLst>
            </dgm:layoutNode>
          </dgm:if>
          <dgm:if name="Name40" axis="self" ptType="node" func="pos" op="equ" val="3">
            <dgm:layoutNode name="threeDotsTx">
              <dgm:alg type="composite"/>
              <dgm:shape xmlns:r="http://schemas.openxmlformats.org/officeDocument/2006/relationships" r:blip="">
                <dgm:adjLst/>
              </dgm:shape>
              <dgm:presOf/>
              <dgm:constrLst>
                <dgm:constr type="userD"/>
                <dgm:constr type="l" for="ch" forName="dotTx_31"/>
                <dgm:constr type="t" for="ch" forName="dotTx_31" refType="userD" fact="2.25"/>
                <dgm:constr type="w" for="ch" forName="dotTx_31" refType="userD"/>
                <dgm:constr type="h" for="ch" forName="dotTx_31" refType="userD"/>
                <dgm:constr type="l" for="ch" forName="dotTx_32" refType="userD" fact="1.125"/>
                <dgm:constr type="t" for="ch" forName="dotTx_32" refType="userD" fact="1.125"/>
                <dgm:constr type="w" for="ch" forName="dotTx_32" refType="userD"/>
                <dgm:constr type="h" for="ch" forName="dotTx_32" refType="userD"/>
                <dgm:constr type="l" for="ch" forName="dotTx_33" refType="userD" fact="2.25"/>
                <dgm:constr type="t" for="ch" forName="dotTx_33"/>
                <dgm:constr type="w" for="ch" forName="dotTx_33" refType="userD"/>
                <dgm:constr type="h" for="ch" forName="dotTx_33" refType="userD"/>
              </dgm:constrLst>
              <dgm:layoutNode name="dotTx_31" styleLbl="solidFgAcc1">
                <dgm:alg type="sp"/>
                <dgm:shape xmlns:r="http://schemas.openxmlformats.org/officeDocument/2006/relationships" type="ellipse" r:blip="">
                  <dgm:adjLst/>
                </dgm:shape>
                <dgm:presOf/>
              </dgm:layoutNode>
              <dgm:layoutNode name="dotTx_32" styleLbl="solidFgAcc1">
                <dgm:alg type="sp"/>
                <dgm:shape xmlns:r="http://schemas.openxmlformats.org/officeDocument/2006/relationships" type="ellipse" r:blip="">
                  <dgm:adjLst/>
                </dgm:shape>
                <dgm:presOf/>
              </dgm:layoutNode>
              <dgm:layoutNode name="dotTx_33" styleLbl="solidFgAcc1">
                <dgm:alg type="sp"/>
                <dgm:shape xmlns:r="http://schemas.openxmlformats.org/officeDocument/2006/relationships" type="ellipse" r:blip="">
                  <dgm:adjLst/>
                </dgm:shape>
                <dgm:presOf/>
              </dgm:layoutNode>
            </dgm:layoutNode>
            <dgm:layoutNode name="Name41" styleLbl="revTx">
              <dgm:varLst>
                <dgm:bulletEnabled val="1"/>
              </dgm:varLst>
              <dgm:alg type="tx"/>
              <dgm:shape xmlns:r="http://schemas.openxmlformats.org/officeDocument/2006/relationships" type="rect" r:blip="">
                <dgm:adjLst/>
              </dgm:shape>
              <dgm:presOf axis="desOrSelf" ptType="node"/>
              <dgm:constrLst>
                <dgm:constr type="tMarg" refType="primFontSz" fact="0.2"/>
                <dgm:constr type="bMarg"/>
              </dgm:constrLst>
              <dgm:ruleLst>
                <dgm:rule type="w" val="INF" fact="NaN" max="NaN"/>
              </dgm:ruleLst>
            </dgm:layoutNode>
          </dgm:if>
          <dgm:if name="Name42" axis="self" ptType="node" func="pos" op="equ" val="4">
            <dgm:layoutNode name="fourDotsTx">
              <dgm:alg type="composite"/>
              <dgm:shape xmlns:r="http://schemas.openxmlformats.org/officeDocument/2006/relationships" r:blip="">
                <dgm:adjLst/>
              </dgm:shape>
              <dgm:presOf/>
              <dgm:constrLst>
                <dgm:constr type="userD"/>
                <dgm:constr type="w" for="ch" forName="dotTx_41" refType="userD"/>
                <dgm:constr type="h" for="ch" forName="dotTx_41" refType="userD"/>
                <dgm:constr type="l" for="ch" forName="dotTx_42" refType="userD" fact="1.5"/>
                <dgm:constr type="w" for="ch" forName="dotTx_42" refType="userD"/>
                <dgm:constr type="h" for="ch" forName="dotTx_42" refType="userD"/>
                <dgm:constr type="t" for="ch" forName="dotTx_43" refType="userD" fact="1.5"/>
                <dgm:constr type="w" for="ch" forName="dotTx_43" refType="userD"/>
                <dgm:constr type="h" for="ch" forName="dotTx_43" refType="userD"/>
                <dgm:constr type="l" for="ch" forName="dotTx_44" refType="userD" fact="1.5"/>
                <dgm:constr type="t" for="ch" forName="dotTx_44" refType="userD" fact="1.5"/>
                <dgm:constr type="w" for="ch" forName="dotTx_44" refType="userD"/>
                <dgm:constr type="h" for="ch" forName="dotTx_44" refType="userD"/>
              </dgm:constrLst>
              <dgm:layoutNode name="dotTx_41" styleLbl="solidFgAcc1">
                <dgm:alg type="sp"/>
                <dgm:shape xmlns:r="http://schemas.openxmlformats.org/officeDocument/2006/relationships" type="ellipse" r:blip="">
                  <dgm:adjLst/>
                </dgm:shape>
                <dgm:presOf/>
              </dgm:layoutNode>
              <dgm:layoutNode name="dotTx_42" styleLbl="solidFgAcc1">
                <dgm:alg type="sp"/>
                <dgm:shape xmlns:r="http://schemas.openxmlformats.org/officeDocument/2006/relationships" type="ellipse" r:blip="">
                  <dgm:adjLst/>
                </dgm:shape>
                <dgm:presOf/>
              </dgm:layoutNode>
              <dgm:layoutNode name="dotTx_43" styleLbl="solidFgAcc1">
                <dgm:alg type="sp"/>
                <dgm:shape xmlns:r="http://schemas.openxmlformats.org/officeDocument/2006/relationships" type="ellipse" r:blip="">
                  <dgm:adjLst/>
                </dgm:shape>
                <dgm:presOf/>
              </dgm:layoutNode>
              <dgm:layoutNode name="dotTx_44" styleLbl="solidFgAcc1">
                <dgm:alg type="sp"/>
                <dgm:shape xmlns:r="http://schemas.openxmlformats.org/officeDocument/2006/relationships" type="ellipse" r:blip="">
                  <dgm:adjLst/>
                </dgm:shape>
                <dgm:presOf/>
              </dgm:layoutNode>
            </dgm:layoutNode>
            <dgm:layoutNode name="Name43" styleLbl="revTx">
              <dgm:varLst>
                <dgm:bulletEnabled val="1"/>
              </dgm:varLst>
              <dgm:alg type="tx"/>
              <dgm:shape xmlns:r="http://schemas.openxmlformats.org/officeDocument/2006/relationships" type="rect" r:blip="">
                <dgm:adjLst/>
              </dgm:shape>
              <dgm:presOf axis="desOrSelf" ptType="node"/>
              <dgm:constrLst>
                <dgm:constr type="tMarg" refType="primFontSz" fact="0.2"/>
                <dgm:constr type="bMarg"/>
              </dgm:constrLst>
              <dgm:ruleLst>
                <dgm:rule type="w" val="INF" fact="NaN" max="NaN"/>
              </dgm:ruleLst>
            </dgm:layoutNode>
          </dgm:if>
          <dgm:if name="Name44" axis="self" ptType="node" func="pos" op="equ" val="5">
            <dgm:layoutNode name="fiveDotsTx">
              <dgm:alg type="composite"/>
              <dgm:shape xmlns:r="http://schemas.openxmlformats.org/officeDocument/2006/relationships" r:blip="">
                <dgm:adjLst/>
              </dgm:shape>
              <dgm:presOf/>
              <dgm:constrLst>
                <dgm:constr type="userD"/>
                <dgm:constr type="l" for="ch" forName="dotTx_51"/>
                <dgm:constr type="t" for="ch" forName="dotTx_51" refType="userD" fact="2.25"/>
                <dgm:constr type="w" for="ch" forName="dotTx_51" refType="userD"/>
                <dgm:constr type="h" for="ch" forName="dotTx_51" refType="userD"/>
                <dgm:constr type="l" for="ch" forName="dotTx_52" refType="userD" fact="1.125"/>
                <dgm:constr type="t" for="ch" forName="dotTx_52" refType="userD" fact="1.125"/>
                <dgm:constr type="w" for="ch" forName="dotTx_52" refType="userD"/>
                <dgm:constr type="h" for="ch" forName="dotTx_52" refType="userD"/>
                <dgm:constr type="l" for="ch" forName="dotTx_53" refType="userD" fact="2.25"/>
                <dgm:constr type="t" for="ch" forName="dotTx_53"/>
                <dgm:constr type="w" for="ch" forName="dotTx_53" refType="userD"/>
                <dgm:constr type="h" for="ch" forName="dotTx_53" refType="userD"/>
                <dgm:constr type="l" for="ch" forName="dotTx_54"/>
                <dgm:constr type="t" for="ch" forName="dotTx_54"/>
                <dgm:constr type="w" for="ch" forName="dotTx_54" refType="userD"/>
                <dgm:constr type="h" for="ch" forName="dotTx_54" refType="userD"/>
                <dgm:constr type="l" for="ch" forName="dotTx_55" refType="userD" fact="2.25"/>
                <dgm:constr type="t" for="ch" forName="dotTx_55" refType="userD" fact="2.25"/>
                <dgm:constr type="w" for="ch" forName="dotTx_55" refType="userD"/>
                <dgm:constr type="h" for="ch" forName="dotTx_55" refType="userD"/>
              </dgm:constrLst>
              <dgm:layoutNode name="dotTx_51" styleLbl="solidFgAcc1">
                <dgm:alg type="sp"/>
                <dgm:shape xmlns:r="http://schemas.openxmlformats.org/officeDocument/2006/relationships" type="ellipse" r:blip="">
                  <dgm:adjLst/>
                </dgm:shape>
                <dgm:presOf/>
              </dgm:layoutNode>
              <dgm:layoutNode name="dotTx_52" styleLbl="solidFgAcc1">
                <dgm:alg type="sp"/>
                <dgm:shape xmlns:r="http://schemas.openxmlformats.org/officeDocument/2006/relationships" type="ellipse" r:blip="">
                  <dgm:adjLst/>
                </dgm:shape>
                <dgm:presOf/>
              </dgm:layoutNode>
              <dgm:layoutNode name="dotTx_53" styleLbl="solidFgAcc1">
                <dgm:alg type="sp"/>
                <dgm:shape xmlns:r="http://schemas.openxmlformats.org/officeDocument/2006/relationships" type="ellipse" r:blip="">
                  <dgm:adjLst/>
                </dgm:shape>
                <dgm:presOf/>
              </dgm:layoutNode>
              <dgm:layoutNode name="dotTx_54" styleLbl="solidFgAcc1">
                <dgm:alg type="sp"/>
                <dgm:shape xmlns:r="http://schemas.openxmlformats.org/officeDocument/2006/relationships" type="ellipse" r:blip="">
                  <dgm:adjLst/>
                </dgm:shape>
                <dgm:presOf/>
              </dgm:layoutNode>
              <dgm:layoutNode name="dotTx_55" styleLbl="solidFgAcc1">
                <dgm:alg type="sp"/>
                <dgm:shape xmlns:r="http://schemas.openxmlformats.org/officeDocument/2006/relationships" type="ellipse" r:blip="">
                  <dgm:adjLst/>
                </dgm:shape>
                <dgm:presOf/>
              </dgm:layoutNode>
            </dgm:layoutNode>
            <dgm:layoutNode name="Name45" styleLbl="revTx">
              <dgm:varLst>
                <dgm:bulletEnabled val="1"/>
              </dgm:varLst>
              <dgm:alg type="tx"/>
              <dgm:shape xmlns:r="http://schemas.openxmlformats.org/officeDocument/2006/relationships" type="rect" r:blip="">
                <dgm:adjLst/>
              </dgm:shape>
              <dgm:presOf axis="desOrSelf" ptType="node"/>
              <dgm:constrLst>
                <dgm:constr type="tMarg" refType="primFontSz" fact="0.2"/>
                <dgm:constr type="bMarg"/>
              </dgm:constrLst>
              <dgm:ruleLst>
                <dgm:rule type="w" val="INF" fact="NaN" max="NaN"/>
              </dgm:ruleLst>
            </dgm:layoutNode>
          </dgm:if>
          <dgm:else name="Name46"/>
        </dgm:choos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tmp>
</file>

<file path=ppt/media/image12.tmp>
</file>

<file path=ppt/media/image13.tmp>
</file>

<file path=ppt/media/image14.tmp>
</file>

<file path=ppt/media/image15.tmp>
</file>

<file path=ppt/media/image16.tmp>
</file>

<file path=ppt/media/image17.tmp>
</file>

<file path=ppt/media/image18.png>
</file>

<file path=ppt/media/image19.png>
</file>

<file path=ppt/media/image2.png>
</file>

<file path=ppt/media/image20.png>
</file>

<file path=ppt/media/image21.png>
</file>

<file path=ppt/media/image3.png>
</file>

<file path=ppt/media/image4.pn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7"/>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smtClean="0"/>
              <a:t>Click to edit Master subtitle style</a:t>
            </a:r>
            <a:endParaRPr lang="en-US"/>
          </a:p>
        </p:txBody>
      </p:sp>
      <p:sp>
        <p:nvSpPr>
          <p:cNvPr id="4" name="Date Placeholder 3"/>
          <p:cNvSpPr>
            <a:spLocks noGrp="1"/>
          </p:cNvSpPr>
          <p:nvPr>
            <p:ph type="dt" sz="half" idx="10"/>
          </p:nvPr>
        </p:nvSpPr>
        <p:spPr/>
        <p:txBody>
          <a:bodyPr/>
          <a:lstStyle/>
          <a:p>
            <a:fld id="{6748B49F-FE59-034A-88FD-E9C6FABB9982}" type="datetimeFigureOut">
              <a:rPr lang="en-US" smtClean="0"/>
              <a:t>25/11/2013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F2BFCF-01CA-B64F-AF02-8C01770AE318}" type="slidenum">
              <a:rPr lang="en-US" smtClean="0"/>
              <a:t>‹#›</a:t>
            </a:fld>
            <a:endParaRPr lang="en-US"/>
          </a:p>
        </p:txBody>
      </p:sp>
    </p:spTree>
    <p:extLst>
      <p:ext uri="{BB962C8B-B14F-4D97-AF65-F5344CB8AC3E}">
        <p14:creationId xmlns:p14="http://schemas.microsoft.com/office/powerpoint/2010/main" val="3371699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6748B49F-FE59-034A-88FD-E9C6FABB9982}" type="datetimeFigureOut">
              <a:rPr lang="en-US" smtClean="0"/>
              <a:t>25/11/2013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F2BFCF-01CA-B64F-AF02-8C01770AE318}" type="slidenum">
              <a:rPr lang="en-US" smtClean="0"/>
              <a:t>‹#›</a:t>
            </a:fld>
            <a:endParaRPr lang="en-US"/>
          </a:p>
        </p:txBody>
      </p:sp>
    </p:spTree>
    <p:extLst>
      <p:ext uri="{BB962C8B-B14F-4D97-AF65-F5344CB8AC3E}">
        <p14:creationId xmlns:p14="http://schemas.microsoft.com/office/powerpoint/2010/main" val="26503592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6748B49F-FE59-034A-88FD-E9C6FABB9982}" type="datetimeFigureOut">
              <a:rPr lang="en-US" smtClean="0"/>
              <a:t>25/11/2013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F2BFCF-01CA-B64F-AF02-8C01770AE318}" type="slidenum">
              <a:rPr lang="en-US" smtClean="0"/>
              <a:t>‹#›</a:t>
            </a:fld>
            <a:endParaRPr lang="en-US"/>
          </a:p>
        </p:txBody>
      </p:sp>
    </p:spTree>
    <p:extLst>
      <p:ext uri="{BB962C8B-B14F-4D97-AF65-F5344CB8AC3E}">
        <p14:creationId xmlns:p14="http://schemas.microsoft.com/office/powerpoint/2010/main" val="27682446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6748B49F-FE59-034A-88FD-E9C6FABB9982}" type="datetimeFigureOut">
              <a:rPr lang="en-US" smtClean="0"/>
              <a:t>25/11/2013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F2BFCF-01CA-B64F-AF02-8C01770AE318}" type="slidenum">
              <a:rPr lang="en-US" smtClean="0"/>
              <a:t>‹#›</a:t>
            </a:fld>
            <a:endParaRPr lang="en-US"/>
          </a:p>
        </p:txBody>
      </p:sp>
    </p:spTree>
    <p:extLst>
      <p:ext uri="{BB962C8B-B14F-4D97-AF65-F5344CB8AC3E}">
        <p14:creationId xmlns:p14="http://schemas.microsoft.com/office/powerpoint/2010/main" val="4472311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p>
            <a:fld id="{6748B49F-FE59-034A-88FD-E9C6FABB9982}" type="datetimeFigureOut">
              <a:rPr lang="en-US" smtClean="0"/>
              <a:t>25/11/2013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F2BFCF-01CA-B64F-AF02-8C01770AE318}" type="slidenum">
              <a:rPr lang="en-US" smtClean="0"/>
              <a:t>‹#›</a:t>
            </a:fld>
            <a:endParaRPr lang="en-US"/>
          </a:p>
        </p:txBody>
      </p:sp>
    </p:spTree>
    <p:extLst>
      <p:ext uri="{BB962C8B-B14F-4D97-AF65-F5344CB8AC3E}">
        <p14:creationId xmlns:p14="http://schemas.microsoft.com/office/powerpoint/2010/main" val="25301201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4"/>
          <p:cNvSpPr>
            <a:spLocks noGrp="1"/>
          </p:cNvSpPr>
          <p:nvPr>
            <p:ph type="dt" sz="half" idx="10"/>
          </p:nvPr>
        </p:nvSpPr>
        <p:spPr/>
        <p:txBody>
          <a:bodyPr/>
          <a:lstStyle/>
          <a:p>
            <a:fld id="{6748B49F-FE59-034A-88FD-E9C6FABB9982}" type="datetimeFigureOut">
              <a:rPr lang="en-US" smtClean="0"/>
              <a:t>25/11/2013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F2BFCF-01CA-B64F-AF02-8C01770AE318}" type="slidenum">
              <a:rPr lang="en-US" smtClean="0"/>
              <a:t>‹#›</a:t>
            </a:fld>
            <a:endParaRPr lang="en-US"/>
          </a:p>
        </p:txBody>
      </p:sp>
    </p:spTree>
    <p:extLst>
      <p:ext uri="{BB962C8B-B14F-4D97-AF65-F5344CB8AC3E}">
        <p14:creationId xmlns:p14="http://schemas.microsoft.com/office/powerpoint/2010/main" val="3088365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6"/>
          <p:cNvSpPr>
            <a:spLocks noGrp="1"/>
          </p:cNvSpPr>
          <p:nvPr>
            <p:ph type="dt" sz="half" idx="10"/>
          </p:nvPr>
        </p:nvSpPr>
        <p:spPr/>
        <p:txBody>
          <a:bodyPr/>
          <a:lstStyle/>
          <a:p>
            <a:fld id="{6748B49F-FE59-034A-88FD-E9C6FABB9982}" type="datetimeFigureOut">
              <a:rPr lang="en-US" smtClean="0"/>
              <a:t>25/11/2013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CF2BFCF-01CA-B64F-AF02-8C01770AE318}" type="slidenum">
              <a:rPr lang="en-US" smtClean="0"/>
              <a:t>‹#›</a:t>
            </a:fld>
            <a:endParaRPr lang="en-US"/>
          </a:p>
        </p:txBody>
      </p:sp>
    </p:spTree>
    <p:extLst>
      <p:ext uri="{BB962C8B-B14F-4D97-AF65-F5344CB8AC3E}">
        <p14:creationId xmlns:p14="http://schemas.microsoft.com/office/powerpoint/2010/main" val="2883607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Date Placeholder 2"/>
          <p:cNvSpPr>
            <a:spLocks noGrp="1"/>
          </p:cNvSpPr>
          <p:nvPr>
            <p:ph type="dt" sz="half" idx="10"/>
          </p:nvPr>
        </p:nvSpPr>
        <p:spPr/>
        <p:txBody>
          <a:bodyPr/>
          <a:lstStyle/>
          <a:p>
            <a:fld id="{6748B49F-FE59-034A-88FD-E9C6FABB9982}" type="datetimeFigureOut">
              <a:rPr lang="en-US" smtClean="0"/>
              <a:t>25/11/2013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CF2BFCF-01CA-B64F-AF02-8C01770AE318}" type="slidenum">
              <a:rPr lang="en-US" smtClean="0"/>
              <a:t>‹#›</a:t>
            </a:fld>
            <a:endParaRPr lang="en-US"/>
          </a:p>
        </p:txBody>
      </p:sp>
    </p:spTree>
    <p:extLst>
      <p:ext uri="{BB962C8B-B14F-4D97-AF65-F5344CB8AC3E}">
        <p14:creationId xmlns:p14="http://schemas.microsoft.com/office/powerpoint/2010/main" val="40876884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48B49F-FE59-034A-88FD-E9C6FABB9982}" type="datetimeFigureOut">
              <a:rPr lang="en-US" smtClean="0"/>
              <a:t>25/11/2013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CF2BFCF-01CA-B64F-AF02-8C01770AE318}" type="slidenum">
              <a:rPr lang="en-US" smtClean="0"/>
              <a:t>‹#›</a:t>
            </a:fld>
            <a:endParaRPr lang="en-US"/>
          </a:p>
        </p:txBody>
      </p:sp>
    </p:spTree>
    <p:extLst>
      <p:ext uri="{BB962C8B-B14F-4D97-AF65-F5344CB8AC3E}">
        <p14:creationId xmlns:p14="http://schemas.microsoft.com/office/powerpoint/2010/main" val="16353509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1"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6748B49F-FE59-034A-88FD-E9C6FABB9982}" type="datetimeFigureOut">
              <a:rPr lang="en-US" smtClean="0"/>
              <a:t>25/11/2013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F2BFCF-01CA-B64F-AF02-8C01770AE318}" type="slidenum">
              <a:rPr lang="en-US" smtClean="0"/>
              <a:t>‹#›</a:t>
            </a:fld>
            <a:endParaRPr lang="en-US"/>
          </a:p>
        </p:txBody>
      </p:sp>
    </p:spTree>
    <p:extLst>
      <p:ext uri="{BB962C8B-B14F-4D97-AF65-F5344CB8AC3E}">
        <p14:creationId xmlns:p14="http://schemas.microsoft.com/office/powerpoint/2010/main" val="39192688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6748B49F-FE59-034A-88FD-E9C6FABB9982}" type="datetimeFigureOut">
              <a:rPr lang="en-US" smtClean="0"/>
              <a:t>25/11/2013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F2BFCF-01CA-B64F-AF02-8C01770AE318}" type="slidenum">
              <a:rPr lang="en-US" smtClean="0"/>
              <a:t>‹#›</a:t>
            </a:fld>
            <a:endParaRPr lang="en-US"/>
          </a:p>
        </p:txBody>
      </p:sp>
    </p:spTree>
    <p:extLst>
      <p:ext uri="{BB962C8B-B14F-4D97-AF65-F5344CB8AC3E}">
        <p14:creationId xmlns:p14="http://schemas.microsoft.com/office/powerpoint/2010/main" val="414912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GB" smtClean="0"/>
              <a:t>Click to edit Master title style</a:t>
            </a:r>
            <a:endParaRPr lang="en-US"/>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748B49F-FE59-034A-88FD-E9C6FABB9982}" type="datetimeFigureOut">
              <a:rPr lang="en-US" smtClean="0"/>
              <a:t>25/11/2013</a:t>
            </a:fld>
            <a:endParaRPr lang="en-US"/>
          </a:p>
        </p:txBody>
      </p:sp>
      <p:sp>
        <p:nvSpPr>
          <p:cNvPr id="5"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F2BFCF-01CA-B64F-AF02-8C01770AE318}" type="slidenum">
              <a:rPr lang="en-US" smtClean="0"/>
              <a:t>‹#›</a:t>
            </a:fld>
            <a:endParaRPr lang="en-US"/>
          </a:p>
        </p:txBody>
      </p:sp>
    </p:spTree>
    <p:extLst>
      <p:ext uri="{BB962C8B-B14F-4D97-AF65-F5344CB8AC3E}">
        <p14:creationId xmlns:p14="http://schemas.microsoft.com/office/powerpoint/2010/main" val="7341135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4.tmp"/></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5.tmp"/></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6.tmp"/></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7.tmp"/></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8.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3.png"/><Relationship Id="rId7" Type="http://schemas.openxmlformats.org/officeDocument/2006/relationships/image" Target="../media/image8.jp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jpg"/><Relationship Id="rId9" Type="http://schemas.openxmlformats.org/officeDocument/2006/relationships/image" Target="../media/image10.jpg"/></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1.tmp"/></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2.tmp"/></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3.tm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93409" y="1781565"/>
            <a:ext cx="5281271" cy="1107996"/>
          </a:xfrm>
          <a:prstGeom prst="rect">
            <a:avLst/>
          </a:prstGeom>
          <a:noFill/>
        </p:spPr>
        <p:txBody>
          <a:bodyPr wrap="square" rtlCol="0">
            <a:spAutoFit/>
          </a:bodyPr>
          <a:lstStyle/>
          <a:p>
            <a:r>
              <a:rPr lang="en-US" sz="6600" dirty="0" smtClean="0">
                <a:latin typeface="Franchise Bold"/>
                <a:cs typeface="Franchise Bold"/>
              </a:rPr>
              <a:t>WELCOME!</a:t>
            </a:r>
            <a:endParaRPr lang="en-US" sz="6600" dirty="0">
              <a:latin typeface="Franchise Bold"/>
              <a:cs typeface="Franchise Bold"/>
            </a:endParaRPr>
          </a:p>
        </p:txBody>
      </p:sp>
      <p:sp>
        <p:nvSpPr>
          <p:cNvPr id="5" name="TextBox 4"/>
          <p:cNvSpPr txBox="1"/>
          <p:nvPr/>
        </p:nvSpPr>
        <p:spPr>
          <a:xfrm>
            <a:off x="554439" y="3398411"/>
            <a:ext cx="4285322" cy="400110"/>
          </a:xfrm>
          <a:prstGeom prst="rect">
            <a:avLst/>
          </a:prstGeom>
          <a:noFill/>
        </p:spPr>
        <p:txBody>
          <a:bodyPr wrap="square" rtlCol="0">
            <a:spAutoFit/>
          </a:bodyPr>
          <a:lstStyle/>
          <a:p>
            <a:r>
              <a:rPr lang="en-US" sz="2000" dirty="0" smtClean="0">
                <a:latin typeface="Georgia"/>
                <a:cs typeface="Georgia"/>
              </a:rPr>
              <a:t>Are you ready to </a:t>
            </a:r>
            <a:r>
              <a:rPr lang="en-US" sz="2000" i="1" dirty="0" smtClean="0">
                <a:solidFill>
                  <a:srgbClr val="ED145B"/>
                </a:solidFill>
                <a:latin typeface="Georgia"/>
                <a:cs typeface="Georgia"/>
              </a:rPr>
              <a:t>discover</a:t>
            </a:r>
            <a:r>
              <a:rPr lang="en-US" sz="2000" dirty="0" smtClean="0">
                <a:latin typeface="Georgia"/>
                <a:cs typeface="Georgia"/>
              </a:rPr>
              <a:t>?</a:t>
            </a:r>
            <a:endParaRPr lang="en-US" sz="2000" dirty="0">
              <a:latin typeface="Georgia"/>
              <a:cs typeface="Georgia"/>
            </a:endParaRPr>
          </a:p>
        </p:txBody>
      </p:sp>
      <p:pic>
        <p:nvPicPr>
          <p:cNvPr id="3" name="Picture 2" descr="ipa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04018" y="1833404"/>
            <a:ext cx="2867112" cy="2307064"/>
          </a:xfrm>
          <a:prstGeom prst="rect">
            <a:avLst/>
          </a:prstGeom>
        </p:spPr>
      </p:pic>
      <p:pic>
        <p:nvPicPr>
          <p:cNvPr id="6" name="Picture 5" descr="nav-forward.png">
            <a:hlinkClick r:id="" action="ppaction://hlinkshowjump?jump=next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2359" y="5695186"/>
            <a:ext cx="451641" cy="348140"/>
          </a:xfrm>
          <a:prstGeom prst="rect">
            <a:avLst/>
          </a:prstGeom>
        </p:spPr>
      </p:pic>
    </p:spTree>
    <p:extLst>
      <p:ext uri="{BB962C8B-B14F-4D97-AF65-F5344CB8AC3E}">
        <p14:creationId xmlns:p14="http://schemas.microsoft.com/office/powerpoint/2010/main" val="1859656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1"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1"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dissolv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1"/>
      <p:bldP spid="5"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Preparation (Stage 2)</a:t>
            </a:r>
            <a:br>
              <a:rPr lang="en-US" dirty="0" smtClean="0"/>
            </a:br>
            <a:endParaRPr lang="en-US" dirty="0"/>
          </a:p>
        </p:txBody>
      </p:sp>
      <p:grpSp>
        <p:nvGrpSpPr>
          <p:cNvPr id="4" name="Group 3"/>
          <p:cNvGrpSpPr/>
          <p:nvPr/>
        </p:nvGrpSpPr>
        <p:grpSpPr>
          <a:xfrm>
            <a:off x="254627" y="6030305"/>
            <a:ext cx="1685395" cy="759011"/>
            <a:chOff x="254626" y="6030303"/>
            <a:chExt cx="1685395" cy="759011"/>
          </a:xfrm>
        </p:grpSpPr>
        <p:sp>
          <p:nvSpPr>
            <p:cNvPr id="5" name="TextBox 4"/>
            <p:cNvSpPr txBox="1"/>
            <p:nvPr/>
          </p:nvSpPr>
          <p:spPr>
            <a:xfrm>
              <a:off x="254626" y="6030303"/>
              <a:ext cx="1685395" cy="523220"/>
            </a:xfrm>
            <a:prstGeom prst="rect">
              <a:avLst/>
            </a:prstGeom>
            <a:noFill/>
          </p:spPr>
          <p:txBody>
            <a:bodyPr wrap="square" rtlCol="0">
              <a:spAutoFit/>
            </a:bodyPr>
            <a:lstStyle/>
            <a:p>
              <a:r>
                <a:rPr lang="vi-VN" sz="2800" dirty="0" smtClean="0">
                  <a:solidFill>
                    <a:srgbClr val="FFFFFF"/>
                  </a:solidFill>
                  <a:latin typeface="Franchise Bold"/>
                  <a:cs typeface="Franchise Bold"/>
                </a:rPr>
                <a:t>BigFive</a:t>
              </a:r>
              <a:endParaRPr lang="vi-VN" sz="2800" dirty="0">
                <a:solidFill>
                  <a:srgbClr val="FFFFFF"/>
                </a:solidFill>
                <a:latin typeface="Franchise Bold"/>
                <a:cs typeface="Franchise Bold"/>
              </a:endParaRPr>
            </a:p>
          </p:txBody>
        </p:sp>
        <p:sp>
          <p:nvSpPr>
            <p:cNvPr id="6" name="TextBox 5"/>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We can do it!</a:t>
              </a:r>
              <a:endParaRPr lang="en-US" sz="1000" i="1" dirty="0">
                <a:solidFill>
                  <a:srgbClr val="FFFFFF"/>
                </a:solidFill>
                <a:latin typeface="Georgia"/>
                <a:cs typeface="Georgia"/>
              </a:endParaRPr>
            </a:p>
          </p:txBody>
        </p:sp>
      </p:grpSp>
      <p:grpSp>
        <p:nvGrpSpPr>
          <p:cNvPr id="7" name="Group 6"/>
          <p:cNvGrpSpPr/>
          <p:nvPr/>
        </p:nvGrpSpPr>
        <p:grpSpPr>
          <a:xfrm>
            <a:off x="1" y="5685711"/>
            <a:ext cx="9143999" cy="357617"/>
            <a:chOff x="0" y="5685709"/>
            <a:chExt cx="9143999" cy="357617"/>
          </a:xfrm>
        </p:grpSpPr>
        <p:pic>
          <p:nvPicPr>
            <p:cNvPr id="8" name="Picture 7" descr="nav-back.png">
              <a:hlinkClick r:id="" action="ppaction://hlinkshowjump?jump=previousslide"/>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9" name="Picture 8" descr="nav-forward.png">
              <a:hlinkClick r:id="" action="ppaction://hlinkshowjump?jump=next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pic>
        <p:nvPicPr>
          <p:cNvPr id="11" name="Picture 10"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1915" y="956919"/>
            <a:ext cx="7840170" cy="4944165"/>
          </a:xfrm>
          <a:prstGeom prst="rect">
            <a:avLst/>
          </a:prstGeom>
        </p:spPr>
      </p:pic>
    </p:spTree>
    <p:extLst>
      <p:ext uri="{BB962C8B-B14F-4D97-AF65-F5344CB8AC3E}">
        <p14:creationId xmlns:p14="http://schemas.microsoft.com/office/powerpoint/2010/main" val="285086523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Assessment (Stage 3</a:t>
            </a:r>
            <a:r>
              <a:rPr lang="en-US" dirty="0" smtClean="0"/>
              <a:t>)</a:t>
            </a:r>
            <a:br>
              <a:rPr lang="en-US" dirty="0" smtClean="0"/>
            </a:br>
            <a:endParaRPr lang="en-US" dirty="0"/>
          </a:p>
        </p:txBody>
      </p:sp>
      <p:grpSp>
        <p:nvGrpSpPr>
          <p:cNvPr id="4" name="Group 3"/>
          <p:cNvGrpSpPr/>
          <p:nvPr/>
        </p:nvGrpSpPr>
        <p:grpSpPr>
          <a:xfrm>
            <a:off x="254627" y="6030305"/>
            <a:ext cx="1685395" cy="759011"/>
            <a:chOff x="254626" y="6030303"/>
            <a:chExt cx="1685395" cy="759011"/>
          </a:xfrm>
        </p:grpSpPr>
        <p:sp>
          <p:nvSpPr>
            <p:cNvPr id="5" name="TextBox 4"/>
            <p:cNvSpPr txBox="1"/>
            <p:nvPr/>
          </p:nvSpPr>
          <p:spPr>
            <a:xfrm>
              <a:off x="254626" y="6030303"/>
              <a:ext cx="1685395" cy="523220"/>
            </a:xfrm>
            <a:prstGeom prst="rect">
              <a:avLst/>
            </a:prstGeom>
            <a:noFill/>
          </p:spPr>
          <p:txBody>
            <a:bodyPr wrap="square" rtlCol="0">
              <a:spAutoFit/>
            </a:bodyPr>
            <a:lstStyle/>
            <a:p>
              <a:r>
                <a:rPr lang="vi-VN" sz="2800" dirty="0" smtClean="0">
                  <a:solidFill>
                    <a:srgbClr val="FFFFFF"/>
                  </a:solidFill>
                  <a:latin typeface="Franchise Bold"/>
                  <a:cs typeface="Franchise Bold"/>
                </a:rPr>
                <a:t>BigFive</a:t>
              </a:r>
              <a:endParaRPr lang="vi-VN" sz="2800" dirty="0">
                <a:solidFill>
                  <a:srgbClr val="FFFFFF"/>
                </a:solidFill>
                <a:latin typeface="Franchise Bold"/>
                <a:cs typeface="Franchise Bold"/>
              </a:endParaRPr>
            </a:p>
          </p:txBody>
        </p:sp>
        <p:sp>
          <p:nvSpPr>
            <p:cNvPr id="6" name="TextBox 5"/>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We can do it!</a:t>
              </a:r>
              <a:endParaRPr lang="en-US" sz="1000" i="1" dirty="0">
                <a:solidFill>
                  <a:srgbClr val="FFFFFF"/>
                </a:solidFill>
                <a:latin typeface="Georgia"/>
                <a:cs typeface="Georgia"/>
              </a:endParaRPr>
            </a:p>
          </p:txBody>
        </p:sp>
      </p:grpSp>
      <p:grpSp>
        <p:nvGrpSpPr>
          <p:cNvPr id="7" name="Group 6"/>
          <p:cNvGrpSpPr/>
          <p:nvPr/>
        </p:nvGrpSpPr>
        <p:grpSpPr>
          <a:xfrm>
            <a:off x="1" y="5685711"/>
            <a:ext cx="9143999" cy="357617"/>
            <a:chOff x="0" y="5685709"/>
            <a:chExt cx="9143999" cy="357617"/>
          </a:xfrm>
        </p:grpSpPr>
        <p:pic>
          <p:nvPicPr>
            <p:cNvPr id="8" name="Picture 7" descr="nav-back.png">
              <a:hlinkClick r:id="" action="ppaction://hlinkshowjump?jump=previousslide"/>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9" name="Picture 8" descr="nav-forward.png">
              <a:hlinkClick r:id="" action="ppaction://hlinkshowjump?jump=next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pic>
        <p:nvPicPr>
          <p:cNvPr id="10" name="Picture 9"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021" y="966445"/>
            <a:ext cx="7763959" cy="4925113"/>
          </a:xfrm>
          <a:prstGeom prst="rect">
            <a:avLst/>
          </a:prstGeom>
        </p:spPr>
      </p:pic>
    </p:spTree>
    <p:extLst>
      <p:ext uri="{BB962C8B-B14F-4D97-AF65-F5344CB8AC3E}">
        <p14:creationId xmlns:p14="http://schemas.microsoft.com/office/powerpoint/2010/main" val="28508652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Analysis &amp; Reporting (Stage 4</a:t>
            </a:r>
            <a:r>
              <a:rPr lang="en-US" dirty="0" smtClean="0"/>
              <a:t>)</a:t>
            </a:r>
            <a:br>
              <a:rPr lang="en-US" dirty="0" smtClean="0"/>
            </a:br>
            <a:endParaRPr lang="en-US" dirty="0"/>
          </a:p>
        </p:txBody>
      </p:sp>
      <p:grpSp>
        <p:nvGrpSpPr>
          <p:cNvPr id="4" name="Group 3"/>
          <p:cNvGrpSpPr/>
          <p:nvPr/>
        </p:nvGrpSpPr>
        <p:grpSpPr>
          <a:xfrm>
            <a:off x="254627" y="6030305"/>
            <a:ext cx="1685395" cy="759011"/>
            <a:chOff x="254626" y="6030303"/>
            <a:chExt cx="1685395" cy="759011"/>
          </a:xfrm>
        </p:grpSpPr>
        <p:sp>
          <p:nvSpPr>
            <p:cNvPr id="5" name="TextBox 4"/>
            <p:cNvSpPr txBox="1"/>
            <p:nvPr/>
          </p:nvSpPr>
          <p:spPr>
            <a:xfrm>
              <a:off x="254626" y="6030303"/>
              <a:ext cx="1685395" cy="523220"/>
            </a:xfrm>
            <a:prstGeom prst="rect">
              <a:avLst/>
            </a:prstGeom>
            <a:noFill/>
          </p:spPr>
          <p:txBody>
            <a:bodyPr wrap="square" rtlCol="0">
              <a:spAutoFit/>
            </a:bodyPr>
            <a:lstStyle/>
            <a:p>
              <a:r>
                <a:rPr lang="vi-VN" sz="2800" dirty="0" smtClean="0">
                  <a:solidFill>
                    <a:srgbClr val="FFFFFF"/>
                  </a:solidFill>
                  <a:latin typeface="Franchise Bold"/>
                  <a:cs typeface="Franchise Bold"/>
                </a:rPr>
                <a:t>BigFive</a:t>
              </a:r>
              <a:endParaRPr lang="vi-VN" sz="2800" dirty="0">
                <a:solidFill>
                  <a:srgbClr val="FFFFFF"/>
                </a:solidFill>
                <a:latin typeface="Franchise Bold"/>
                <a:cs typeface="Franchise Bold"/>
              </a:endParaRPr>
            </a:p>
          </p:txBody>
        </p:sp>
        <p:sp>
          <p:nvSpPr>
            <p:cNvPr id="6" name="TextBox 5"/>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We can do it!</a:t>
              </a:r>
              <a:endParaRPr lang="en-US" sz="1000" i="1" dirty="0">
                <a:solidFill>
                  <a:srgbClr val="FFFFFF"/>
                </a:solidFill>
                <a:latin typeface="Georgia"/>
                <a:cs typeface="Georgia"/>
              </a:endParaRPr>
            </a:p>
          </p:txBody>
        </p:sp>
      </p:grpSp>
      <p:grpSp>
        <p:nvGrpSpPr>
          <p:cNvPr id="7" name="Group 6"/>
          <p:cNvGrpSpPr/>
          <p:nvPr/>
        </p:nvGrpSpPr>
        <p:grpSpPr>
          <a:xfrm>
            <a:off x="1" y="5685711"/>
            <a:ext cx="9143999" cy="357617"/>
            <a:chOff x="0" y="5685709"/>
            <a:chExt cx="9143999" cy="357617"/>
          </a:xfrm>
        </p:grpSpPr>
        <p:pic>
          <p:nvPicPr>
            <p:cNvPr id="8" name="Picture 7" descr="nav-back.png">
              <a:hlinkClick r:id="" action="ppaction://hlinkshowjump?jump=previousslide"/>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9" name="Picture 8" descr="nav-forward.png">
              <a:hlinkClick r:id="" action="ppaction://hlinkshowjump?jump=next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pic>
        <p:nvPicPr>
          <p:cNvPr id="3" name="Picture 2"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2390" y="971207"/>
            <a:ext cx="7859222" cy="4915586"/>
          </a:xfrm>
          <a:prstGeom prst="rect">
            <a:avLst/>
          </a:prstGeom>
        </p:spPr>
      </p:pic>
    </p:spTree>
    <p:extLst>
      <p:ext uri="{BB962C8B-B14F-4D97-AF65-F5344CB8AC3E}">
        <p14:creationId xmlns:p14="http://schemas.microsoft.com/office/powerpoint/2010/main" val="208836635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Closure (Stage 5</a:t>
            </a:r>
            <a:r>
              <a:rPr lang="en-US" b="1" dirty="0" smtClean="0"/>
              <a:t>)</a:t>
            </a:r>
            <a:br>
              <a:rPr lang="en-US" b="1" dirty="0" smtClean="0"/>
            </a:br>
            <a:endParaRPr lang="en-US" dirty="0"/>
          </a:p>
        </p:txBody>
      </p:sp>
      <p:grpSp>
        <p:nvGrpSpPr>
          <p:cNvPr id="4" name="Group 3"/>
          <p:cNvGrpSpPr/>
          <p:nvPr/>
        </p:nvGrpSpPr>
        <p:grpSpPr>
          <a:xfrm>
            <a:off x="254627" y="6030305"/>
            <a:ext cx="1685395" cy="759011"/>
            <a:chOff x="254626" y="6030303"/>
            <a:chExt cx="1685395" cy="759011"/>
          </a:xfrm>
        </p:grpSpPr>
        <p:sp>
          <p:nvSpPr>
            <p:cNvPr id="5" name="TextBox 4"/>
            <p:cNvSpPr txBox="1"/>
            <p:nvPr/>
          </p:nvSpPr>
          <p:spPr>
            <a:xfrm>
              <a:off x="254626" y="6030303"/>
              <a:ext cx="1685395" cy="523220"/>
            </a:xfrm>
            <a:prstGeom prst="rect">
              <a:avLst/>
            </a:prstGeom>
            <a:noFill/>
          </p:spPr>
          <p:txBody>
            <a:bodyPr wrap="square" rtlCol="0">
              <a:spAutoFit/>
            </a:bodyPr>
            <a:lstStyle/>
            <a:p>
              <a:r>
                <a:rPr lang="vi-VN" sz="2800" dirty="0" smtClean="0">
                  <a:solidFill>
                    <a:srgbClr val="FFFFFF"/>
                  </a:solidFill>
                  <a:latin typeface="Franchise Bold"/>
                  <a:cs typeface="Franchise Bold"/>
                </a:rPr>
                <a:t>BigFive</a:t>
              </a:r>
              <a:endParaRPr lang="vi-VN" sz="2800" dirty="0">
                <a:solidFill>
                  <a:srgbClr val="FFFFFF"/>
                </a:solidFill>
                <a:latin typeface="Franchise Bold"/>
                <a:cs typeface="Franchise Bold"/>
              </a:endParaRPr>
            </a:p>
          </p:txBody>
        </p:sp>
        <p:sp>
          <p:nvSpPr>
            <p:cNvPr id="6" name="TextBox 5"/>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We can do it!</a:t>
              </a:r>
              <a:endParaRPr lang="en-US" sz="1000" i="1" dirty="0">
                <a:solidFill>
                  <a:srgbClr val="FFFFFF"/>
                </a:solidFill>
                <a:latin typeface="Georgia"/>
                <a:cs typeface="Georgia"/>
              </a:endParaRPr>
            </a:p>
          </p:txBody>
        </p:sp>
      </p:grpSp>
      <p:grpSp>
        <p:nvGrpSpPr>
          <p:cNvPr id="7" name="Group 6"/>
          <p:cNvGrpSpPr/>
          <p:nvPr/>
        </p:nvGrpSpPr>
        <p:grpSpPr>
          <a:xfrm>
            <a:off x="1" y="5685711"/>
            <a:ext cx="9143999" cy="357617"/>
            <a:chOff x="0" y="5685709"/>
            <a:chExt cx="9143999" cy="357617"/>
          </a:xfrm>
        </p:grpSpPr>
        <p:pic>
          <p:nvPicPr>
            <p:cNvPr id="8" name="Picture 7" descr="nav-back.png">
              <a:hlinkClick r:id="" action="ppaction://hlinkshowjump?jump=previousslide"/>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9" name="Picture 8" descr="nav-forward.png">
              <a:hlinkClick r:id="" action="ppaction://hlinkshowjump?jump=next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pic>
        <p:nvPicPr>
          <p:cNvPr id="10" name="Picture 9"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5284" y="1161735"/>
            <a:ext cx="7573433" cy="4534533"/>
          </a:xfrm>
          <a:prstGeom prst="rect">
            <a:avLst/>
          </a:prstGeom>
        </p:spPr>
      </p:pic>
    </p:spTree>
    <p:extLst>
      <p:ext uri="{BB962C8B-B14F-4D97-AF65-F5344CB8AC3E}">
        <p14:creationId xmlns:p14="http://schemas.microsoft.com/office/powerpoint/2010/main" val="182880500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8431" y="127893"/>
            <a:ext cx="5281271" cy="2092881"/>
          </a:xfrm>
          <a:prstGeom prst="rect">
            <a:avLst/>
          </a:prstGeom>
          <a:noFill/>
        </p:spPr>
        <p:txBody>
          <a:bodyPr wrap="square" rtlCol="0">
            <a:spAutoFit/>
          </a:bodyPr>
          <a:lstStyle/>
          <a:p>
            <a:r>
              <a:rPr lang="en-US" sz="6500" dirty="0" smtClean="0">
                <a:latin typeface="Franchise Bold"/>
                <a:cs typeface="Franchise Bold"/>
              </a:rPr>
              <a:t>MEET THE TEAM</a:t>
            </a:r>
            <a:endParaRPr lang="en-US" sz="6500" dirty="0">
              <a:latin typeface="Franchise Bold"/>
              <a:cs typeface="Franchise Bold"/>
            </a:endParaRPr>
          </a:p>
        </p:txBody>
      </p:sp>
      <p:sp>
        <p:nvSpPr>
          <p:cNvPr id="5" name="TextBox 4"/>
          <p:cNvSpPr txBox="1"/>
          <p:nvPr/>
        </p:nvSpPr>
        <p:spPr>
          <a:xfrm>
            <a:off x="274115" y="1158637"/>
            <a:ext cx="4285322" cy="307777"/>
          </a:xfrm>
          <a:prstGeom prst="rect">
            <a:avLst/>
          </a:prstGeom>
          <a:noFill/>
        </p:spPr>
        <p:txBody>
          <a:bodyPr wrap="square" rtlCol="0">
            <a:spAutoFit/>
          </a:bodyPr>
          <a:lstStyle/>
          <a:p>
            <a:r>
              <a:rPr lang="en-US" sz="1400" dirty="0" smtClean="0">
                <a:latin typeface="Georgia"/>
                <a:cs typeface="Georgia"/>
              </a:rPr>
              <a:t>We are all qualified digital </a:t>
            </a:r>
            <a:r>
              <a:rPr lang="en-US" sz="1400" i="1" dirty="0" err="1" smtClean="0">
                <a:solidFill>
                  <a:schemeClr val="bg1"/>
                </a:solidFill>
                <a:latin typeface="Georgia"/>
                <a:cs typeface="Georgia"/>
              </a:rPr>
              <a:t>rockstars</a:t>
            </a:r>
            <a:endParaRPr lang="en-US" sz="1400" i="1" dirty="0">
              <a:solidFill>
                <a:schemeClr val="bg1"/>
              </a:solidFill>
              <a:latin typeface="Georgia"/>
              <a:cs typeface="Georgia"/>
            </a:endParaRPr>
          </a:p>
        </p:txBody>
      </p:sp>
      <p:grpSp>
        <p:nvGrpSpPr>
          <p:cNvPr id="6" name="Group 5"/>
          <p:cNvGrpSpPr/>
          <p:nvPr/>
        </p:nvGrpSpPr>
        <p:grpSpPr>
          <a:xfrm>
            <a:off x="279294" y="1941624"/>
            <a:ext cx="2033363" cy="3216538"/>
            <a:chOff x="279294" y="2064823"/>
            <a:chExt cx="2033363" cy="3216538"/>
          </a:xfrm>
        </p:grpSpPr>
        <p:sp>
          <p:nvSpPr>
            <p:cNvPr id="3" name="Rectangle 2"/>
            <p:cNvSpPr/>
            <p:nvPr/>
          </p:nvSpPr>
          <p:spPr>
            <a:xfrm>
              <a:off x="346530" y="2064823"/>
              <a:ext cx="1966127" cy="1882096"/>
            </a:xfrm>
            <a:prstGeom prst="rect">
              <a:avLst/>
            </a:prstGeom>
            <a:solidFill>
              <a:schemeClr val="tx1">
                <a:lumMod val="25000"/>
                <a:lumOff val="75000"/>
              </a:schemeClr>
            </a:solidFill>
            <a:ln>
              <a:no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 name="TextBox 14"/>
            <p:cNvSpPr txBox="1"/>
            <p:nvPr/>
          </p:nvSpPr>
          <p:spPr>
            <a:xfrm>
              <a:off x="280184" y="4081032"/>
              <a:ext cx="1242652" cy="1200329"/>
            </a:xfrm>
            <a:prstGeom prst="rect">
              <a:avLst/>
            </a:prstGeom>
            <a:noFill/>
          </p:spPr>
          <p:txBody>
            <a:bodyPr wrap="square" rtlCol="0">
              <a:spAutoFit/>
            </a:bodyPr>
            <a:lstStyle/>
            <a:p>
              <a:r>
                <a:rPr lang="en-US" sz="2400" dirty="0" smtClean="0">
                  <a:latin typeface="Franchise Bold"/>
                  <a:cs typeface="Franchise Bold"/>
                </a:rPr>
                <a:t>JOE BLOGGS</a:t>
              </a:r>
              <a:endParaRPr lang="en-US" sz="2400" dirty="0">
                <a:latin typeface="Franchise Bold"/>
                <a:cs typeface="Franchise Bold"/>
              </a:endParaRPr>
            </a:p>
          </p:txBody>
        </p:sp>
        <p:sp>
          <p:nvSpPr>
            <p:cNvPr id="19" name="Rectangle 18"/>
            <p:cNvSpPr/>
            <p:nvPr/>
          </p:nvSpPr>
          <p:spPr>
            <a:xfrm>
              <a:off x="279294" y="4541714"/>
              <a:ext cx="2033363" cy="553998"/>
            </a:xfrm>
            <a:prstGeom prst="rect">
              <a:avLst/>
            </a:prstGeom>
          </p:spPr>
          <p:txBody>
            <a:bodyPr wrap="square">
              <a:spAutoFit/>
            </a:bodyPr>
            <a:lstStyle/>
            <a:p>
              <a:pPr>
                <a:lnSpc>
                  <a:spcPct val="150000"/>
                </a:lnSpc>
              </a:pPr>
              <a:r>
                <a:rPr lang="is-IS" sz="1000" dirty="0">
                  <a:solidFill>
                    <a:schemeClr val="tx1">
                      <a:lumMod val="75000"/>
                      <a:lumOff val="25000"/>
                    </a:schemeClr>
                  </a:solidFill>
                  <a:latin typeface="Georgia"/>
                  <a:cs typeface="Georgia"/>
                </a:rPr>
                <a:t>Lorem ipsum dolor sit amet, consectetur adipisicing </a:t>
              </a:r>
              <a:r>
                <a:rPr lang="is-IS" sz="1000" dirty="0" smtClean="0">
                  <a:solidFill>
                    <a:schemeClr val="tx1">
                      <a:lumMod val="75000"/>
                      <a:lumOff val="25000"/>
                    </a:schemeClr>
                  </a:solidFill>
                  <a:latin typeface="Georgia"/>
                  <a:cs typeface="Georgia"/>
                </a:rPr>
                <a:t>elit.</a:t>
              </a:r>
              <a:endParaRPr lang="en-US" sz="1000" dirty="0">
                <a:solidFill>
                  <a:schemeClr val="tx1">
                    <a:lumMod val="75000"/>
                    <a:lumOff val="25000"/>
                  </a:schemeClr>
                </a:solidFill>
                <a:latin typeface="Georgia"/>
                <a:cs typeface="Georgia"/>
              </a:endParaRPr>
            </a:p>
          </p:txBody>
        </p:sp>
      </p:grpSp>
      <p:grpSp>
        <p:nvGrpSpPr>
          <p:cNvPr id="22" name="Group 21"/>
          <p:cNvGrpSpPr/>
          <p:nvPr/>
        </p:nvGrpSpPr>
        <p:grpSpPr>
          <a:xfrm>
            <a:off x="2469206" y="1941624"/>
            <a:ext cx="2033363" cy="3216538"/>
            <a:chOff x="279294" y="2064823"/>
            <a:chExt cx="2033363" cy="3216538"/>
          </a:xfrm>
        </p:grpSpPr>
        <p:sp>
          <p:nvSpPr>
            <p:cNvPr id="23" name="Rectangle 22"/>
            <p:cNvSpPr/>
            <p:nvPr/>
          </p:nvSpPr>
          <p:spPr>
            <a:xfrm>
              <a:off x="346530" y="2064823"/>
              <a:ext cx="1966127" cy="1882096"/>
            </a:xfrm>
            <a:prstGeom prst="rect">
              <a:avLst/>
            </a:prstGeom>
            <a:solidFill>
              <a:schemeClr val="tx1">
                <a:lumMod val="25000"/>
                <a:lumOff val="75000"/>
              </a:schemeClr>
            </a:solidFill>
            <a:ln>
              <a:no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4" name="TextBox 23"/>
            <p:cNvSpPr txBox="1"/>
            <p:nvPr/>
          </p:nvSpPr>
          <p:spPr>
            <a:xfrm>
              <a:off x="280184" y="4081032"/>
              <a:ext cx="1242652" cy="1200329"/>
            </a:xfrm>
            <a:prstGeom prst="rect">
              <a:avLst/>
            </a:prstGeom>
            <a:noFill/>
          </p:spPr>
          <p:txBody>
            <a:bodyPr wrap="square" rtlCol="0">
              <a:spAutoFit/>
            </a:bodyPr>
            <a:lstStyle/>
            <a:p>
              <a:r>
                <a:rPr lang="en-US" sz="2400" dirty="0" smtClean="0">
                  <a:latin typeface="Franchise Bold"/>
                  <a:cs typeface="Franchise Bold"/>
                </a:rPr>
                <a:t>JOE BLOGGS</a:t>
              </a:r>
              <a:endParaRPr lang="en-US" sz="2400" dirty="0">
                <a:latin typeface="Franchise Bold"/>
                <a:cs typeface="Franchise Bold"/>
              </a:endParaRPr>
            </a:p>
          </p:txBody>
        </p:sp>
        <p:sp>
          <p:nvSpPr>
            <p:cNvPr id="25" name="Rectangle 24"/>
            <p:cNvSpPr/>
            <p:nvPr/>
          </p:nvSpPr>
          <p:spPr>
            <a:xfrm>
              <a:off x="279294" y="4541714"/>
              <a:ext cx="2033363" cy="553998"/>
            </a:xfrm>
            <a:prstGeom prst="rect">
              <a:avLst/>
            </a:prstGeom>
          </p:spPr>
          <p:txBody>
            <a:bodyPr wrap="square">
              <a:spAutoFit/>
            </a:bodyPr>
            <a:lstStyle/>
            <a:p>
              <a:pPr>
                <a:lnSpc>
                  <a:spcPct val="150000"/>
                </a:lnSpc>
              </a:pPr>
              <a:r>
                <a:rPr lang="is-IS" sz="1000" dirty="0">
                  <a:solidFill>
                    <a:schemeClr val="tx1">
                      <a:lumMod val="75000"/>
                      <a:lumOff val="25000"/>
                    </a:schemeClr>
                  </a:solidFill>
                  <a:latin typeface="Georgia"/>
                  <a:cs typeface="Georgia"/>
                </a:rPr>
                <a:t>Lorem ipsum dolor sit amet, consectetur adipisicing </a:t>
              </a:r>
              <a:r>
                <a:rPr lang="is-IS" sz="1000" dirty="0" smtClean="0">
                  <a:solidFill>
                    <a:schemeClr val="tx1">
                      <a:lumMod val="75000"/>
                      <a:lumOff val="25000"/>
                    </a:schemeClr>
                  </a:solidFill>
                  <a:latin typeface="Georgia"/>
                  <a:cs typeface="Georgia"/>
                </a:rPr>
                <a:t>elit.</a:t>
              </a:r>
              <a:endParaRPr lang="en-US" sz="1000" dirty="0">
                <a:solidFill>
                  <a:schemeClr val="tx1">
                    <a:lumMod val="75000"/>
                    <a:lumOff val="25000"/>
                  </a:schemeClr>
                </a:solidFill>
                <a:latin typeface="Georgia"/>
                <a:cs typeface="Georgia"/>
              </a:endParaRPr>
            </a:p>
          </p:txBody>
        </p:sp>
      </p:grpSp>
      <p:grpSp>
        <p:nvGrpSpPr>
          <p:cNvPr id="26" name="Group 25"/>
          <p:cNvGrpSpPr/>
          <p:nvPr/>
        </p:nvGrpSpPr>
        <p:grpSpPr>
          <a:xfrm>
            <a:off x="4668879" y="1941624"/>
            <a:ext cx="2033363" cy="3216538"/>
            <a:chOff x="279294" y="2064823"/>
            <a:chExt cx="2033363" cy="3216538"/>
          </a:xfrm>
        </p:grpSpPr>
        <p:sp>
          <p:nvSpPr>
            <p:cNvPr id="27" name="Rectangle 26"/>
            <p:cNvSpPr/>
            <p:nvPr/>
          </p:nvSpPr>
          <p:spPr>
            <a:xfrm>
              <a:off x="346530" y="2064823"/>
              <a:ext cx="1966127" cy="1882096"/>
            </a:xfrm>
            <a:prstGeom prst="rect">
              <a:avLst/>
            </a:prstGeom>
            <a:solidFill>
              <a:schemeClr val="tx1">
                <a:lumMod val="25000"/>
                <a:lumOff val="75000"/>
              </a:schemeClr>
            </a:solidFill>
            <a:ln>
              <a:no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8" name="TextBox 27"/>
            <p:cNvSpPr txBox="1"/>
            <p:nvPr/>
          </p:nvSpPr>
          <p:spPr>
            <a:xfrm>
              <a:off x="280184" y="4081032"/>
              <a:ext cx="1242652" cy="1200329"/>
            </a:xfrm>
            <a:prstGeom prst="rect">
              <a:avLst/>
            </a:prstGeom>
            <a:noFill/>
          </p:spPr>
          <p:txBody>
            <a:bodyPr wrap="square" rtlCol="0">
              <a:spAutoFit/>
            </a:bodyPr>
            <a:lstStyle/>
            <a:p>
              <a:r>
                <a:rPr lang="en-US" sz="2400" dirty="0" smtClean="0">
                  <a:latin typeface="Franchise Bold"/>
                  <a:cs typeface="Franchise Bold"/>
                </a:rPr>
                <a:t>JOE BLOGGS</a:t>
              </a:r>
              <a:endParaRPr lang="en-US" sz="2400" dirty="0">
                <a:latin typeface="Franchise Bold"/>
                <a:cs typeface="Franchise Bold"/>
              </a:endParaRPr>
            </a:p>
          </p:txBody>
        </p:sp>
        <p:sp>
          <p:nvSpPr>
            <p:cNvPr id="29" name="Rectangle 28"/>
            <p:cNvSpPr/>
            <p:nvPr/>
          </p:nvSpPr>
          <p:spPr>
            <a:xfrm>
              <a:off x="279294" y="4541714"/>
              <a:ext cx="2033363" cy="553998"/>
            </a:xfrm>
            <a:prstGeom prst="rect">
              <a:avLst/>
            </a:prstGeom>
          </p:spPr>
          <p:txBody>
            <a:bodyPr wrap="square">
              <a:spAutoFit/>
            </a:bodyPr>
            <a:lstStyle/>
            <a:p>
              <a:pPr>
                <a:lnSpc>
                  <a:spcPct val="150000"/>
                </a:lnSpc>
              </a:pPr>
              <a:r>
                <a:rPr lang="is-IS" sz="1000" dirty="0">
                  <a:solidFill>
                    <a:schemeClr val="tx1">
                      <a:lumMod val="75000"/>
                      <a:lumOff val="25000"/>
                    </a:schemeClr>
                  </a:solidFill>
                  <a:latin typeface="Georgia"/>
                  <a:cs typeface="Georgia"/>
                </a:rPr>
                <a:t>Lorem ipsum dolor sit amet, consectetur adipisicing </a:t>
              </a:r>
              <a:r>
                <a:rPr lang="is-IS" sz="1000" dirty="0" smtClean="0">
                  <a:solidFill>
                    <a:schemeClr val="tx1">
                      <a:lumMod val="75000"/>
                      <a:lumOff val="25000"/>
                    </a:schemeClr>
                  </a:solidFill>
                  <a:latin typeface="Georgia"/>
                  <a:cs typeface="Georgia"/>
                </a:rPr>
                <a:t>elit.</a:t>
              </a:r>
              <a:endParaRPr lang="en-US" sz="1000" dirty="0">
                <a:solidFill>
                  <a:schemeClr val="tx1">
                    <a:lumMod val="75000"/>
                    <a:lumOff val="25000"/>
                  </a:schemeClr>
                </a:solidFill>
                <a:latin typeface="Georgia"/>
                <a:cs typeface="Georgia"/>
              </a:endParaRPr>
            </a:p>
          </p:txBody>
        </p:sp>
      </p:grpSp>
      <p:grpSp>
        <p:nvGrpSpPr>
          <p:cNvPr id="30" name="Group 29"/>
          <p:cNvGrpSpPr/>
          <p:nvPr/>
        </p:nvGrpSpPr>
        <p:grpSpPr>
          <a:xfrm>
            <a:off x="6862951" y="1941624"/>
            <a:ext cx="2033363" cy="3216538"/>
            <a:chOff x="279294" y="2064823"/>
            <a:chExt cx="2033363" cy="3216538"/>
          </a:xfrm>
        </p:grpSpPr>
        <p:sp>
          <p:nvSpPr>
            <p:cNvPr id="31" name="Rectangle 30"/>
            <p:cNvSpPr/>
            <p:nvPr/>
          </p:nvSpPr>
          <p:spPr>
            <a:xfrm>
              <a:off x="346530" y="2064823"/>
              <a:ext cx="1966127" cy="1882096"/>
            </a:xfrm>
            <a:prstGeom prst="rect">
              <a:avLst/>
            </a:prstGeom>
            <a:solidFill>
              <a:schemeClr val="tx1">
                <a:lumMod val="25000"/>
                <a:lumOff val="75000"/>
              </a:schemeClr>
            </a:solidFill>
            <a:ln>
              <a:no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32" name="TextBox 31"/>
            <p:cNvSpPr txBox="1"/>
            <p:nvPr/>
          </p:nvSpPr>
          <p:spPr>
            <a:xfrm>
              <a:off x="280184" y="4081032"/>
              <a:ext cx="1242652" cy="1200329"/>
            </a:xfrm>
            <a:prstGeom prst="rect">
              <a:avLst/>
            </a:prstGeom>
            <a:noFill/>
          </p:spPr>
          <p:txBody>
            <a:bodyPr wrap="square" rtlCol="0">
              <a:spAutoFit/>
            </a:bodyPr>
            <a:lstStyle/>
            <a:p>
              <a:r>
                <a:rPr lang="en-US" sz="2400" dirty="0" smtClean="0">
                  <a:latin typeface="Franchise Bold"/>
                  <a:cs typeface="Franchise Bold"/>
                </a:rPr>
                <a:t>JOE BLOGGS</a:t>
              </a:r>
              <a:endParaRPr lang="en-US" sz="2400" dirty="0">
                <a:latin typeface="Franchise Bold"/>
                <a:cs typeface="Franchise Bold"/>
              </a:endParaRPr>
            </a:p>
          </p:txBody>
        </p:sp>
        <p:sp>
          <p:nvSpPr>
            <p:cNvPr id="33" name="Rectangle 32"/>
            <p:cNvSpPr/>
            <p:nvPr/>
          </p:nvSpPr>
          <p:spPr>
            <a:xfrm>
              <a:off x="279294" y="4541714"/>
              <a:ext cx="2033363" cy="553998"/>
            </a:xfrm>
            <a:prstGeom prst="rect">
              <a:avLst/>
            </a:prstGeom>
          </p:spPr>
          <p:txBody>
            <a:bodyPr wrap="square">
              <a:spAutoFit/>
            </a:bodyPr>
            <a:lstStyle/>
            <a:p>
              <a:pPr>
                <a:lnSpc>
                  <a:spcPct val="150000"/>
                </a:lnSpc>
              </a:pPr>
              <a:r>
                <a:rPr lang="is-IS" sz="1000" dirty="0">
                  <a:solidFill>
                    <a:schemeClr val="tx1">
                      <a:lumMod val="75000"/>
                      <a:lumOff val="25000"/>
                    </a:schemeClr>
                  </a:solidFill>
                  <a:latin typeface="Georgia"/>
                  <a:cs typeface="Georgia"/>
                </a:rPr>
                <a:t>Lorem ipsum dolor sit amet, consectetur adipisicing </a:t>
              </a:r>
              <a:r>
                <a:rPr lang="is-IS" sz="1000" dirty="0" smtClean="0">
                  <a:solidFill>
                    <a:schemeClr val="tx1">
                      <a:lumMod val="75000"/>
                      <a:lumOff val="25000"/>
                    </a:schemeClr>
                  </a:solidFill>
                  <a:latin typeface="Georgia"/>
                  <a:cs typeface="Georgia"/>
                </a:rPr>
                <a:t>elit.</a:t>
              </a:r>
              <a:endParaRPr lang="en-US" sz="1000" dirty="0">
                <a:solidFill>
                  <a:schemeClr val="tx1">
                    <a:lumMod val="75000"/>
                    <a:lumOff val="25000"/>
                  </a:schemeClr>
                </a:solidFill>
                <a:latin typeface="Georgia"/>
                <a:cs typeface="Georgia"/>
              </a:endParaRPr>
            </a:p>
          </p:txBody>
        </p:sp>
      </p:grpSp>
      <p:grpSp>
        <p:nvGrpSpPr>
          <p:cNvPr id="34" name="Group 33"/>
          <p:cNvGrpSpPr/>
          <p:nvPr/>
        </p:nvGrpSpPr>
        <p:grpSpPr>
          <a:xfrm>
            <a:off x="254627" y="6030305"/>
            <a:ext cx="1685395" cy="1169551"/>
            <a:chOff x="254626" y="6030303"/>
            <a:chExt cx="1685395" cy="1169551"/>
          </a:xfrm>
        </p:grpSpPr>
        <p:sp>
          <p:nvSpPr>
            <p:cNvPr id="35" name="TextBox 34"/>
            <p:cNvSpPr txBox="1"/>
            <p:nvPr/>
          </p:nvSpPr>
          <p:spPr>
            <a:xfrm>
              <a:off x="254626" y="6030303"/>
              <a:ext cx="1685395"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DISCOVER</a:t>
              </a:r>
              <a:endParaRPr lang="en-US" sz="3500" dirty="0">
                <a:solidFill>
                  <a:srgbClr val="FFFFFF"/>
                </a:solidFill>
                <a:latin typeface="Franchise Bold"/>
                <a:cs typeface="Franchise Bold"/>
              </a:endParaRPr>
            </a:p>
          </p:txBody>
        </p:sp>
        <p:sp>
          <p:nvSpPr>
            <p:cNvPr id="36" name="TextBox 35"/>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Company Slogan</a:t>
              </a:r>
              <a:endParaRPr lang="en-US" sz="1000" i="1" dirty="0">
                <a:solidFill>
                  <a:srgbClr val="FFFFFF"/>
                </a:solidFill>
                <a:latin typeface="Georgia"/>
                <a:cs typeface="Georgia"/>
              </a:endParaRPr>
            </a:p>
          </p:txBody>
        </p:sp>
      </p:grpSp>
      <p:sp>
        <p:nvSpPr>
          <p:cNvPr id="37" name="TextBox 36"/>
          <p:cNvSpPr txBox="1"/>
          <p:nvPr/>
        </p:nvSpPr>
        <p:spPr>
          <a:xfrm>
            <a:off x="7496647" y="6098549"/>
            <a:ext cx="389136" cy="677108"/>
          </a:xfrm>
          <a:prstGeom prst="rect">
            <a:avLst/>
          </a:prstGeom>
          <a:noFill/>
        </p:spPr>
        <p:txBody>
          <a:bodyPr wrap="square" rtlCol="0">
            <a:spAutoFit/>
          </a:bodyPr>
          <a:lstStyle/>
          <a:p>
            <a:r>
              <a:rPr lang="en-US" sz="3800" dirty="0" smtClean="0">
                <a:solidFill>
                  <a:srgbClr val="FFFFFF"/>
                </a:solidFill>
                <a:latin typeface="Franchise Bold"/>
                <a:cs typeface="Franchise Bold"/>
              </a:rPr>
              <a:t>3</a:t>
            </a:r>
            <a:endParaRPr lang="en-US" sz="3800" dirty="0">
              <a:solidFill>
                <a:srgbClr val="FFFFFF"/>
              </a:solidFill>
              <a:latin typeface="Franchise Bold"/>
              <a:cs typeface="Franchise Bold"/>
            </a:endParaRPr>
          </a:p>
        </p:txBody>
      </p:sp>
      <p:sp>
        <p:nvSpPr>
          <p:cNvPr id="38" name="TextBox 37"/>
          <p:cNvSpPr txBox="1"/>
          <p:nvPr/>
        </p:nvSpPr>
        <p:spPr>
          <a:xfrm>
            <a:off x="7829453" y="6073054"/>
            <a:ext cx="653771" cy="677108"/>
          </a:xfrm>
          <a:prstGeom prst="rect">
            <a:avLst/>
          </a:prstGeom>
          <a:noFill/>
        </p:spPr>
        <p:txBody>
          <a:bodyPr wrap="square" rtlCol="0">
            <a:spAutoFit/>
          </a:bodyPr>
          <a:lstStyle/>
          <a:p>
            <a:r>
              <a:rPr lang="en-US" sz="3800" i="1" dirty="0" smtClean="0">
                <a:solidFill>
                  <a:srgbClr val="FFFFFF"/>
                </a:solidFill>
                <a:latin typeface="Georgia"/>
                <a:cs typeface="Georgia"/>
              </a:rPr>
              <a:t>of</a:t>
            </a:r>
            <a:endParaRPr lang="en-US" sz="3800" i="1" dirty="0">
              <a:solidFill>
                <a:srgbClr val="FFFFFF"/>
              </a:solidFill>
              <a:latin typeface="Georgia"/>
              <a:cs typeface="Georgia"/>
            </a:endParaRPr>
          </a:p>
        </p:txBody>
      </p:sp>
      <p:sp>
        <p:nvSpPr>
          <p:cNvPr id="39" name="TextBox 38"/>
          <p:cNvSpPr txBox="1"/>
          <p:nvPr/>
        </p:nvSpPr>
        <p:spPr>
          <a:xfrm>
            <a:off x="8426570" y="6103822"/>
            <a:ext cx="688996" cy="1261884"/>
          </a:xfrm>
          <a:prstGeom prst="rect">
            <a:avLst/>
          </a:prstGeom>
          <a:noFill/>
        </p:spPr>
        <p:txBody>
          <a:bodyPr wrap="square" rtlCol="0">
            <a:spAutoFit/>
          </a:bodyPr>
          <a:lstStyle/>
          <a:p>
            <a:r>
              <a:rPr lang="en-US" sz="3800" dirty="0" smtClean="0">
                <a:solidFill>
                  <a:srgbClr val="FFFFFF"/>
                </a:solidFill>
                <a:latin typeface="Franchise Bold"/>
                <a:cs typeface="Franchise Bold"/>
              </a:rPr>
              <a:t>15</a:t>
            </a:r>
            <a:endParaRPr lang="en-US" sz="3800" dirty="0">
              <a:solidFill>
                <a:srgbClr val="FFFFFF"/>
              </a:solidFill>
              <a:latin typeface="Franchise Bold"/>
              <a:cs typeface="Franchise Bold"/>
            </a:endParaRPr>
          </a:p>
        </p:txBody>
      </p:sp>
      <p:grpSp>
        <p:nvGrpSpPr>
          <p:cNvPr id="40" name="Group 39"/>
          <p:cNvGrpSpPr/>
          <p:nvPr/>
        </p:nvGrpSpPr>
        <p:grpSpPr>
          <a:xfrm>
            <a:off x="1" y="5685711"/>
            <a:ext cx="9143999" cy="357617"/>
            <a:chOff x="0" y="5685709"/>
            <a:chExt cx="9143999" cy="357617"/>
          </a:xfrm>
        </p:grpSpPr>
        <p:pic>
          <p:nvPicPr>
            <p:cNvPr id="41" name="Picture 40" descr="nav-back.png">
              <a:hlinkClick r:id="" action="ppaction://hlinkshowjump?jump=previousslide"/>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45" name="Picture 44" descr="nav-forward.png">
              <a:hlinkClick r:id="" action="ppaction://hlinkshowjump?jump=next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spTree>
    <p:extLst>
      <p:ext uri="{BB962C8B-B14F-4D97-AF65-F5344CB8AC3E}">
        <p14:creationId xmlns:p14="http://schemas.microsoft.com/office/powerpoint/2010/main" val="3500717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dissolve">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dissolve">
                                      <p:cBhvr>
                                        <p:cTn id="24" dur="500"/>
                                        <p:tgtEl>
                                          <p:spTgt spid="22"/>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nodeType="click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dissolve">
                                      <p:cBhvr>
                                        <p:cTn id="29" dur="500"/>
                                        <p:tgtEl>
                                          <p:spTgt spid="26"/>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nodeType="click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dissolve">
                                      <p:cBhvr>
                                        <p:cTn id="34"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8431" y="127893"/>
            <a:ext cx="5281271" cy="2092881"/>
          </a:xfrm>
          <a:prstGeom prst="rect">
            <a:avLst/>
          </a:prstGeom>
          <a:noFill/>
        </p:spPr>
        <p:txBody>
          <a:bodyPr wrap="square" rtlCol="0">
            <a:spAutoFit/>
          </a:bodyPr>
          <a:lstStyle/>
          <a:p>
            <a:r>
              <a:rPr lang="en-US" sz="6500" dirty="0" smtClean="0">
                <a:latin typeface="Franchise Bold"/>
                <a:cs typeface="Franchise Bold"/>
              </a:rPr>
              <a:t>OUR SERVICES</a:t>
            </a:r>
            <a:endParaRPr lang="en-US" sz="6500" dirty="0">
              <a:latin typeface="Franchise Bold"/>
              <a:cs typeface="Franchise Bold"/>
            </a:endParaRPr>
          </a:p>
        </p:txBody>
      </p:sp>
      <p:sp>
        <p:nvSpPr>
          <p:cNvPr id="5" name="TextBox 4"/>
          <p:cNvSpPr txBox="1"/>
          <p:nvPr/>
        </p:nvSpPr>
        <p:spPr>
          <a:xfrm>
            <a:off x="274115" y="1158637"/>
            <a:ext cx="4285322" cy="307777"/>
          </a:xfrm>
          <a:prstGeom prst="rect">
            <a:avLst/>
          </a:prstGeom>
          <a:noFill/>
        </p:spPr>
        <p:txBody>
          <a:bodyPr wrap="square" rtlCol="0">
            <a:spAutoFit/>
          </a:bodyPr>
          <a:lstStyle/>
          <a:p>
            <a:r>
              <a:rPr lang="en-US" sz="1400" dirty="0" smtClean="0">
                <a:latin typeface="Georgia"/>
                <a:cs typeface="Georgia"/>
              </a:rPr>
              <a:t>We are specialists across a range of </a:t>
            </a:r>
            <a:r>
              <a:rPr lang="en-US" sz="1400" i="1" dirty="0" smtClean="0">
                <a:solidFill>
                  <a:schemeClr val="bg1"/>
                </a:solidFill>
                <a:latin typeface="Georgia"/>
                <a:cs typeface="Georgia"/>
              </a:rPr>
              <a:t>media</a:t>
            </a:r>
            <a:endParaRPr lang="en-US" sz="1400" i="1" dirty="0">
              <a:solidFill>
                <a:schemeClr val="bg1"/>
              </a:solidFill>
              <a:latin typeface="Georgia"/>
              <a:cs typeface="Georgia"/>
            </a:endParaRPr>
          </a:p>
        </p:txBody>
      </p:sp>
      <p:grpSp>
        <p:nvGrpSpPr>
          <p:cNvPr id="34" name="Group 33"/>
          <p:cNvGrpSpPr/>
          <p:nvPr/>
        </p:nvGrpSpPr>
        <p:grpSpPr>
          <a:xfrm>
            <a:off x="254627" y="6030305"/>
            <a:ext cx="1685395" cy="1169551"/>
            <a:chOff x="254626" y="6030303"/>
            <a:chExt cx="1685395" cy="1169551"/>
          </a:xfrm>
        </p:grpSpPr>
        <p:sp>
          <p:nvSpPr>
            <p:cNvPr id="35" name="TextBox 34"/>
            <p:cNvSpPr txBox="1"/>
            <p:nvPr/>
          </p:nvSpPr>
          <p:spPr>
            <a:xfrm>
              <a:off x="254626" y="6030303"/>
              <a:ext cx="1685395"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DISCOVER</a:t>
              </a:r>
              <a:endParaRPr lang="en-US" sz="3500" dirty="0">
                <a:solidFill>
                  <a:srgbClr val="FFFFFF"/>
                </a:solidFill>
                <a:latin typeface="Franchise Bold"/>
                <a:cs typeface="Franchise Bold"/>
              </a:endParaRPr>
            </a:p>
          </p:txBody>
        </p:sp>
        <p:sp>
          <p:nvSpPr>
            <p:cNvPr id="36" name="TextBox 35"/>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Company Slogan</a:t>
              </a:r>
              <a:endParaRPr lang="en-US" sz="1000" i="1" dirty="0">
                <a:solidFill>
                  <a:srgbClr val="FFFFFF"/>
                </a:solidFill>
                <a:latin typeface="Georgia"/>
                <a:cs typeface="Georgia"/>
              </a:endParaRPr>
            </a:p>
          </p:txBody>
        </p:sp>
      </p:grpSp>
      <p:sp>
        <p:nvSpPr>
          <p:cNvPr id="37" name="TextBox 36"/>
          <p:cNvSpPr txBox="1"/>
          <p:nvPr/>
        </p:nvSpPr>
        <p:spPr>
          <a:xfrm>
            <a:off x="7496647" y="6098549"/>
            <a:ext cx="389136" cy="677108"/>
          </a:xfrm>
          <a:prstGeom prst="rect">
            <a:avLst/>
          </a:prstGeom>
          <a:noFill/>
        </p:spPr>
        <p:txBody>
          <a:bodyPr wrap="square" rtlCol="0">
            <a:spAutoFit/>
          </a:bodyPr>
          <a:lstStyle/>
          <a:p>
            <a:r>
              <a:rPr lang="en-US" sz="3800" dirty="0" smtClean="0">
                <a:solidFill>
                  <a:srgbClr val="FFFFFF"/>
                </a:solidFill>
                <a:latin typeface="Franchise Bold"/>
                <a:cs typeface="Franchise Bold"/>
              </a:rPr>
              <a:t>4</a:t>
            </a:r>
            <a:endParaRPr lang="en-US" sz="3800" dirty="0">
              <a:solidFill>
                <a:srgbClr val="FFFFFF"/>
              </a:solidFill>
              <a:latin typeface="Franchise Bold"/>
              <a:cs typeface="Franchise Bold"/>
            </a:endParaRPr>
          </a:p>
        </p:txBody>
      </p:sp>
      <p:sp>
        <p:nvSpPr>
          <p:cNvPr id="38" name="TextBox 37"/>
          <p:cNvSpPr txBox="1"/>
          <p:nvPr/>
        </p:nvSpPr>
        <p:spPr>
          <a:xfrm>
            <a:off x="7829453" y="6073054"/>
            <a:ext cx="653771" cy="677108"/>
          </a:xfrm>
          <a:prstGeom prst="rect">
            <a:avLst/>
          </a:prstGeom>
          <a:noFill/>
        </p:spPr>
        <p:txBody>
          <a:bodyPr wrap="square" rtlCol="0">
            <a:spAutoFit/>
          </a:bodyPr>
          <a:lstStyle/>
          <a:p>
            <a:r>
              <a:rPr lang="en-US" sz="3800" i="1" dirty="0" smtClean="0">
                <a:solidFill>
                  <a:srgbClr val="FFFFFF"/>
                </a:solidFill>
                <a:latin typeface="Georgia"/>
                <a:cs typeface="Georgia"/>
              </a:rPr>
              <a:t>of</a:t>
            </a:r>
            <a:endParaRPr lang="en-US" sz="3800" i="1" dirty="0">
              <a:solidFill>
                <a:srgbClr val="FFFFFF"/>
              </a:solidFill>
              <a:latin typeface="Georgia"/>
              <a:cs typeface="Georgia"/>
            </a:endParaRPr>
          </a:p>
        </p:txBody>
      </p:sp>
      <p:sp>
        <p:nvSpPr>
          <p:cNvPr id="39" name="TextBox 38"/>
          <p:cNvSpPr txBox="1"/>
          <p:nvPr/>
        </p:nvSpPr>
        <p:spPr>
          <a:xfrm>
            <a:off x="8426570" y="6103822"/>
            <a:ext cx="688996" cy="1261884"/>
          </a:xfrm>
          <a:prstGeom prst="rect">
            <a:avLst/>
          </a:prstGeom>
          <a:noFill/>
        </p:spPr>
        <p:txBody>
          <a:bodyPr wrap="square" rtlCol="0">
            <a:spAutoFit/>
          </a:bodyPr>
          <a:lstStyle/>
          <a:p>
            <a:r>
              <a:rPr lang="en-US" sz="3800" dirty="0" smtClean="0">
                <a:solidFill>
                  <a:srgbClr val="FFFFFF"/>
                </a:solidFill>
                <a:latin typeface="Franchise Bold"/>
                <a:cs typeface="Franchise Bold"/>
              </a:rPr>
              <a:t>15</a:t>
            </a:r>
            <a:endParaRPr lang="en-US" sz="3800" dirty="0">
              <a:solidFill>
                <a:srgbClr val="FFFFFF"/>
              </a:solidFill>
              <a:latin typeface="Franchise Bold"/>
              <a:cs typeface="Franchise Bold"/>
            </a:endParaRPr>
          </a:p>
        </p:txBody>
      </p:sp>
      <p:grpSp>
        <p:nvGrpSpPr>
          <p:cNvPr id="3" name="Group 2"/>
          <p:cNvGrpSpPr/>
          <p:nvPr/>
        </p:nvGrpSpPr>
        <p:grpSpPr>
          <a:xfrm>
            <a:off x="361123" y="2103957"/>
            <a:ext cx="1979812" cy="1979812"/>
            <a:chOff x="361122" y="2103957"/>
            <a:chExt cx="1979812" cy="1979812"/>
          </a:xfrm>
        </p:grpSpPr>
        <p:sp>
          <p:nvSpPr>
            <p:cNvPr id="2" name="Oval 1"/>
            <p:cNvSpPr/>
            <p:nvPr/>
          </p:nvSpPr>
          <p:spPr>
            <a:xfrm>
              <a:off x="361122" y="2103957"/>
              <a:ext cx="1979812" cy="197981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TextBox 44"/>
            <p:cNvSpPr txBox="1"/>
            <p:nvPr/>
          </p:nvSpPr>
          <p:spPr>
            <a:xfrm>
              <a:off x="957506" y="2725400"/>
              <a:ext cx="1089764"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WEB</a:t>
              </a:r>
              <a:endParaRPr lang="en-US" sz="3500" dirty="0">
                <a:solidFill>
                  <a:srgbClr val="FFFFFF"/>
                </a:solidFill>
                <a:latin typeface="Franchise Bold"/>
                <a:cs typeface="Franchise Bold"/>
              </a:endParaRPr>
            </a:p>
          </p:txBody>
        </p:sp>
      </p:grpSp>
      <p:grpSp>
        <p:nvGrpSpPr>
          <p:cNvPr id="6" name="Group 5"/>
          <p:cNvGrpSpPr/>
          <p:nvPr/>
        </p:nvGrpSpPr>
        <p:grpSpPr>
          <a:xfrm>
            <a:off x="2484970" y="2103957"/>
            <a:ext cx="1979812" cy="1979812"/>
            <a:chOff x="2484970" y="2103957"/>
            <a:chExt cx="1979812" cy="1979812"/>
          </a:xfrm>
        </p:grpSpPr>
        <p:sp>
          <p:nvSpPr>
            <p:cNvPr id="42" name="Oval 41"/>
            <p:cNvSpPr/>
            <p:nvPr/>
          </p:nvSpPr>
          <p:spPr>
            <a:xfrm>
              <a:off x="2484970" y="2103957"/>
              <a:ext cx="1979812" cy="197981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TextBox 45"/>
            <p:cNvSpPr txBox="1"/>
            <p:nvPr/>
          </p:nvSpPr>
          <p:spPr>
            <a:xfrm>
              <a:off x="3015005" y="2735804"/>
              <a:ext cx="1089764"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PRINT</a:t>
              </a:r>
              <a:endParaRPr lang="en-US" sz="3500" dirty="0">
                <a:solidFill>
                  <a:srgbClr val="FFFFFF"/>
                </a:solidFill>
                <a:latin typeface="Franchise Bold"/>
                <a:cs typeface="Franchise Bold"/>
              </a:endParaRPr>
            </a:p>
          </p:txBody>
        </p:sp>
      </p:grpSp>
      <p:grpSp>
        <p:nvGrpSpPr>
          <p:cNvPr id="8" name="Group 7"/>
          <p:cNvGrpSpPr/>
          <p:nvPr/>
        </p:nvGrpSpPr>
        <p:grpSpPr>
          <a:xfrm>
            <a:off x="4599340" y="2103957"/>
            <a:ext cx="2367068" cy="1979812"/>
            <a:chOff x="4599340" y="2103957"/>
            <a:chExt cx="2367068" cy="1979812"/>
          </a:xfrm>
        </p:grpSpPr>
        <p:sp>
          <p:nvSpPr>
            <p:cNvPr id="43" name="Oval 42"/>
            <p:cNvSpPr/>
            <p:nvPr/>
          </p:nvSpPr>
          <p:spPr>
            <a:xfrm>
              <a:off x="4599340" y="2103957"/>
              <a:ext cx="1979812" cy="197981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TextBox 46"/>
            <p:cNvSpPr txBox="1"/>
            <p:nvPr/>
          </p:nvSpPr>
          <p:spPr>
            <a:xfrm>
              <a:off x="4930334" y="2727253"/>
              <a:ext cx="2036074"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BRANDING</a:t>
              </a:r>
              <a:endParaRPr lang="en-US" sz="3500" dirty="0">
                <a:solidFill>
                  <a:srgbClr val="FFFFFF"/>
                </a:solidFill>
                <a:latin typeface="Franchise Bold"/>
                <a:cs typeface="Franchise Bold"/>
              </a:endParaRPr>
            </a:p>
          </p:txBody>
        </p:sp>
      </p:grpSp>
      <p:grpSp>
        <p:nvGrpSpPr>
          <p:cNvPr id="9" name="Group 8"/>
          <p:cNvGrpSpPr/>
          <p:nvPr/>
        </p:nvGrpSpPr>
        <p:grpSpPr>
          <a:xfrm>
            <a:off x="6758317" y="2103957"/>
            <a:ext cx="2268717" cy="1979812"/>
            <a:chOff x="6758317" y="2103957"/>
            <a:chExt cx="2268717" cy="1979812"/>
          </a:xfrm>
        </p:grpSpPr>
        <p:sp>
          <p:nvSpPr>
            <p:cNvPr id="44" name="Oval 43"/>
            <p:cNvSpPr/>
            <p:nvPr/>
          </p:nvSpPr>
          <p:spPr>
            <a:xfrm>
              <a:off x="6758317" y="2103957"/>
              <a:ext cx="1979812" cy="197981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TextBox 47"/>
            <p:cNvSpPr txBox="1"/>
            <p:nvPr/>
          </p:nvSpPr>
          <p:spPr>
            <a:xfrm>
              <a:off x="6990960" y="2725400"/>
              <a:ext cx="2036074"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MARKETING</a:t>
              </a:r>
              <a:endParaRPr lang="en-US" sz="3500" dirty="0">
                <a:solidFill>
                  <a:srgbClr val="FFFFFF"/>
                </a:solidFill>
                <a:latin typeface="Franchise Bold"/>
                <a:cs typeface="Franchise Bold"/>
              </a:endParaRPr>
            </a:p>
          </p:txBody>
        </p:sp>
      </p:grpSp>
      <p:grpSp>
        <p:nvGrpSpPr>
          <p:cNvPr id="25" name="Group 24"/>
          <p:cNvGrpSpPr/>
          <p:nvPr/>
        </p:nvGrpSpPr>
        <p:grpSpPr>
          <a:xfrm>
            <a:off x="1" y="5685711"/>
            <a:ext cx="9143999" cy="357617"/>
            <a:chOff x="0" y="5685709"/>
            <a:chExt cx="9143999" cy="357617"/>
          </a:xfrm>
        </p:grpSpPr>
        <p:pic>
          <p:nvPicPr>
            <p:cNvPr id="26" name="Picture 25" descr="nav-back.png">
              <a:hlinkClick r:id="" action="ppaction://hlinkshowjump?jump=previousslide"/>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27" name="Picture 26" descr="nav-forward.png">
              <a:hlinkClick r:id="" action="ppaction://hlinkshowjump?jump=next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spTree>
    <p:extLst>
      <p:ext uri="{BB962C8B-B14F-4D97-AF65-F5344CB8AC3E}">
        <p14:creationId xmlns:p14="http://schemas.microsoft.com/office/powerpoint/2010/main" val="3612475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dissolve">
                                      <p:cBhvr>
                                        <p:cTn id="19" dur="500"/>
                                        <p:tgtEl>
                                          <p:spTgt spid="3"/>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dissolve">
                                      <p:cBhvr>
                                        <p:cTn id="24" dur="5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nodeType="click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dissolve">
                                      <p:cBhvr>
                                        <p:cTn id="29" dur="5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nodeType="click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dissolve">
                                      <p:cBhvr>
                                        <p:cTn id="3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8431" y="127893"/>
            <a:ext cx="5281271" cy="2092881"/>
          </a:xfrm>
          <a:prstGeom prst="rect">
            <a:avLst/>
          </a:prstGeom>
          <a:noFill/>
        </p:spPr>
        <p:txBody>
          <a:bodyPr wrap="square" rtlCol="0">
            <a:spAutoFit/>
          </a:bodyPr>
          <a:lstStyle/>
          <a:p>
            <a:r>
              <a:rPr lang="en-US" sz="6500" dirty="0" smtClean="0">
                <a:latin typeface="Franchise Bold"/>
                <a:cs typeface="Franchise Bold"/>
              </a:rPr>
              <a:t>WEB DESIGN</a:t>
            </a:r>
            <a:endParaRPr lang="en-US" sz="6500" dirty="0">
              <a:latin typeface="Franchise Bold"/>
              <a:cs typeface="Franchise Bold"/>
            </a:endParaRPr>
          </a:p>
        </p:txBody>
      </p:sp>
      <p:sp>
        <p:nvSpPr>
          <p:cNvPr id="5" name="TextBox 4"/>
          <p:cNvSpPr txBox="1"/>
          <p:nvPr/>
        </p:nvSpPr>
        <p:spPr>
          <a:xfrm>
            <a:off x="274115" y="1158637"/>
            <a:ext cx="4285322" cy="307777"/>
          </a:xfrm>
          <a:prstGeom prst="rect">
            <a:avLst/>
          </a:prstGeom>
          <a:noFill/>
        </p:spPr>
        <p:txBody>
          <a:bodyPr wrap="square" rtlCol="0">
            <a:spAutoFit/>
          </a:bodyPr>
          <a:lstStyle/>
          <a:p>
            <a:r>
              <a:rPr lang="en-US" sz="1400" dirty="0" smtClean="0">
                <a:latin typeface="Georgia"/>
                <a:cs typeface="Georgia"/>
              </a:rPr>
              <a:t>We are specialists across a range of </a:t>
            </a:r>
            <a:r>
              <a:rPr lang="en-US" sz="1400" i="1" dirty="0" smtClean="0">
                <a:solidFill>
                  <a:schemeClr val="bg1"/>
                </a:solidFill>
                <a:latin typeface="Georgia"/>
                <a:cs typeface="Georgia"/>
              </a:rPr>
              <a:t>media</a:t>
            </a:r>
            <a:endParaRPr lang="en-US" sz="1400" i="1" dirty="0">
              <a:solidFill>
                <a:schemeClr val="bg1"/>
              </a:solidFill>
              <a:latin typeface="Georgia"/>
              <a:cs typeface="Georgia"/>
            </a:endParaRPr>
          </a:p>
        </p:txBody>
      </p:sp>
      <p:grpSp>
        <p:nvGrpSpPr>
          <p:cNvPr id="34" name="Group 33"/>
          <p:cNvGrpSpPr/>
          <p:nvPr/>
        </p:nvGrpSpPr>
        <p:grpSpPr>
          <a:xfrm>
            <a:off x="254627" y="6030305"/>
            <a:ext cx="1685395" cy="1169551"/>
            <a:chOff x="254626" y="6030303"/>
            <a:chExt cx="1685395" cy="1169551"/>
          </a:xfrm>
        </p:grpSpPr>
        <p:sp>
          <p:nvSpPr>
            <p:cNvPr id="35" name="TextBox 34"/>
            <p:cNvSpPr txBox="1"/>
            <p:nvPr/>
          </p:nvSpPr>
          <p:spPr>
            <a:xfrm>
              <a:off x="254626" y="6030303"/>
              <a:ext cx="1685395"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DISCOVER</a:t>
              </a:r>
              <a:endParaRPr lang="en-US" sz="3500" dirty="0">
                <a:solidFill>
                  <a:srgbClr val="FFFFFF"/>
                </a:solidFill>
                <a:latin typeface="Franchise Bold"/>
                <a:cs typeface="Franchise Bold"/>
              </a:endParaRPr>
            </a:p>
          </p:txBody>
        </p:sp>
        <p:sp>
          <p:nvSpPr>
            <p:cNvPr id="36" name="TextBox 35"/>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Company Slogan</a:t>
              </a:r>
              <a:endParaRPr lang="en-US" sz="1000" i="1" dirty="0">
                <a:solidFill>
                  <a:srgbClr val="FFFFFF"/>
                </a:solidFill>
                <a:latin typeface="Georgia"/>
                <a:cs typeface="Georgia"/>
              </a:endParaRPr>
            </a:p>
          </p:txBody>
        </p:sp>
      </p:grpSp>
      <p:sp>
        <p:nvSpPr>
          <p:cNvPr id="37" name="TextBox 36"/>
          <p:cNvSpPr txBox="1"/>
          <p:nvPr/>
        </p:nvSpPr>
        <p:spPr>
          <a:xfrm>
            <a:off x="7496647" y="6098549"/>
            <a:ext cx="389136" cy="677108"/>
          </a:xfrm>
          <a:prstGeom prst="rect">
            <a:avLst/>
          </a:prstGeom>
          <a:noFill/>
        </p:spPr>
        <p:txBody>
          <a:bodyPr wrap="square" rtlCol="0">
            <a:spAutoFit/>
          </a:bodyPr>
          <a:lstStyle/>
          <a:p>
            <a:r>
              <a:rPr lang="en-US" sz="3800" dirty="0" smtClean="0">
                <a:solidFill>
                  <a:srgbClr val="FFFFFF"/>
                </a:solidFill>
                <a:latin typeface="Franchise Bold"/>
                <a:cs typeface="Franchise Bold"/>
              </a:rPr>
              <a:t>5</a:t>
            </a:r>
            <a:endParaRPr lang="en-US" sz="3800" dirty="0">
              <a:solidFill>
                <a:srgbClr val="FFFFFF"/>
              </a:solidFill>
              <a:latin typeface="Franchise Bold"/>
              <a:cs typeface="Franchise Bold"/>
            </a:endParaRPr>
          </a:p>
        </p:txBody>
      </p:sp>
      <p:sp>
        <p:nvSpPr>
          <p:cNvPr id="38" name="TextBox 37"/>
          <p:cNvSpPr txBox="1"/>
          <p:nvPr/>
        </p:nvSpPr>
        <p:spPr>
          <a:xfrm>
            <a:off x="7829453" y="6073054"/>
            <a:ext cx="653771" cy="677108"/>
          </a:xfrm>
          <a:prstGeom prst="rect">
            <a:avLst/>
          </a:prstGeom>
          <a:noFill/>
        </p:spPr>
        <p:txBody>
          <a:bodyPr wrap="square" rtlCol="0">
            <a:spAutoFit/>
          </a:bodyPr>
          <a:lstStyle/>
          <a:p>
            <a:r>
              <a:rPr lang="en-US" sz="3800" i="1" dirty="0" smtClean="0">
                <a:solidFill>
                  <a:srgbClr val="FFFFFF"/>
                </a:solidFill>
                <a:latin typeface="Georgia"/>
                <a:cs typeface="Georgia"/>
              </a:rPr>
              <a:t>of</a:t>
            </a:r>
            <a:endParaRPr lang="en-US" sz="3800" i="1" dirty="0">
              <a:solidFill>
                <a:srgbClr val="FFFFFF"/>
              </a:solidFill>
              <a:latin typeface="Georgia"/>
              <a:cs typeface="Georgia"/>
            </a:endParaRPr>
          </a:p>
        </p:txBody>
      </p:sp>
      <p:sp>
        <p:nvSpPr>
          <p:cNvPr id="39" name="TextBox 38"/>
          <p:cNvSpPr txBox="1"/>
          <p:nvPr/>
        </p:nvSpPr>
        <p:spPr>
          <a:xfrm>
            <a:off x="8426570" y="6103822"/>
            <a:ext cx="688996" cy="1261884"/>
          </a:xfrm>
          <a:prstGeom prst="rect">
            <a:avLst/>
          </a:prstGeom>
          <a:noFill/>
        </p:spPr>
        <p:txBody>
          <a:bodyPr wrap="square" rtlCol="0">
            <a:spAutoFit/>
          </a:bodyPr>
          <a:lstStyle/>
          <a:p>
            <a:r>
              <a:rPr lang="en-US" sz="3800" dirty="0" smtClean="0">
                <a:solidFill>
                  <a:srgbClr val="FFFFFF"/>
                </a:solidFill>
                <a:latin typeface="Franchise Bold"/>
                <a:cs typeface="Franchise Bold"/>
              </a:rPr>
              <a:t>15</a:t>
            </a:r>
            <a:endParaRPr lang="en-US" sz="3800" dirty="0">
              <a:solidFill>
                <a:srgbClr val="FFFFFF"/>
              </a:solidFill>
              <a:latin typeface="Franchise Bold"/>
              <a:cs typeface="Franchise Bold"/>
            </a:endParaRPr>
          </a:p>
        </p:txBody>
      </p:sp>
      <p:grpSp>
        <p:nvGrpSpPr>
          <p:cNvPr id="6" name="Group 5"/>
          <p:cNvGrpSpPr/>
          <p:nvPr/>
        </p:nvGrpSpPr>
        <p:grpSpPr>
          <a:xfrm>
            <a:off x="1432148" y="2127808"/>
            <a:ext cx="6994422" cy="2050733"/>
            <a:chOff x="1432148" y="2127806"/>
            <a:chExt cx="6994422" cy="2050733"/>
          </a:xfrm>
        </p:grpSpPr>
        <p:grpSp>
          <p:nvGrpSpPr>
            <p:cNvPr id="3" name="Group 2"/>
            <p:cNvGrpSpPr/>
            <p:nvPr/>
          </p:nvGrpSpPr>
          <p:grpSpPr>
            <a:xfrm>
              <a:off x="1432148" y="2198727"/>
              <a:ext cx="1979812" cy="1979812"/>
              <a:chOff x="1432148" y="2198727"/>
              <a:chExt cx="1979812" cy="1979812"/>
            </a:xfrm>
          </p:grpSpPr>
          <p:sp>
            <p:nvSpPr>
              <p:cNvPr id="2" name="Oval 1"/>
              <p:cNvSpPr/>
              <p:nvPr/>
            </p:nvSpPr>
            <p:spPr>
              <a:xfrm>
                <a:off x="1432148" y="2198727"/>
                <a:ext cx="1979812" cy="197981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TextBox 44"/>
              <p:cNvSpPr txBox="1"/>
              <p:nvPr/>
            </p:nvSpPr>
            <p:spPr>
              <a:xfrm>
                <a:off x="2028532" y="2820170"/>
                <a:ext cx="1089764"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WEB</a:t>
                </a:r>
                <a:endParaRPr lang="en-US" sz="3500" dirty="0">
                  <a:solidFill>
                    <a:srgbClr val="FFFFFF"/>
                  </a:solidFill>
                  <a:latin typeface="Franchise Bold"/>
                  <a:cs typeface="Franchise Bold"/>
                </a:endParaRPr>
              </a:p>
            </p:txBody>
          </p:sp>
        </p:grpSp>
        <p:sp>
          <p:nvSpPr>
            <p:cNvPr id="18" name="Rectangle 17"/>
            <p:cNvSpPr/>
            <p:nvPr/>
          </p:nvSpPr>
          <p:spPr>
            <a:xfrm>
              <a:off x="4380529" y="2127806"/>
              <a:ext cx="4046041" cy="1361911"/>
            </a:xfrm>
            <a:prstGeom prst="rect">
              <a:avLst/>
            </a:prstGeom>
          </p:spPr>
          <p:txBody>
            <a:bodyPr wrap="square">
              <a:spAutoFit/>
            </a:bodyPr>
            <a:lstStyle/>
            <a:p>
              <a:pPr>
                <a:lnSpc>
                  <a:spcPct val="150000"/>
                </a:lnSpc>
              </a:pPr>
              <a:r>
                <a:rPr lang="en-US" sz="1100" dirty="0" err="1">
                  <a:solidFill>
                    <a:schemeClr val="tx1">
                      <a:lumMod val="75000"/>
                      <a:lumOff val="25000"/>
                    </a:schemeClr>
                  </a:solidFill>
                  <a:latin typeface="Georgia"/>
                  <a:cs typeface="Georgia"/>
                </a:rPr>
                <a:t>Lorem</a:t>
              </a:r>
              <a:r>
                <a:rPr lang="en-US" sz="1100" dirty="0">
                  <a:solidFill>
                    <a:schemeClr val="tx1">
                      <a:lumMod val="75000"/>
                      <a:lumOff val="25000"/>
                    </a:schemeClr>
                  </a:solidFill>
                  <a:latin typeface="Georgia"/>
                  <a:cs typeface="Georgia"/>
                </a:rPr>
                <a:t> </a:t>
              </a:r>
              <a:r>
                <a:rPr lang="en-US" sz="1100" dirty="0" err="1">
                  <a:solidFill>
                    <a:schemeClr val="tx1">
                      <a:lumMod val="75000"/>
                      <a:lumOff val="25000"/>
                    </a:schemeClr>
                  </a:solidFill>
                  <a:latin typeface="Georgia"/>
                  <a:cs typeface="Georgia"/>
                </a:rPr>
                <a:t>Ipsum</a:t>
              </a:r>
              <a:r>
                <a:rPr lang="en-US" sz="1100" dirty="0">
                  <a:solidFill>
                    <a:schemeClr val="tx1">
                      <a:lumMod val="75000"/>
                      <a:lumOff val="25000"/>
                    </a:schemeClr>
                  </a:solidFill>
                  <a:latin typeface="Georgia"/>
                  <a:cs typeface="Georgia"/>
                </a:rPr>
                <a:t> is simply dummy text of the printing and typesetting industry. </a:t>
              </a:r>
              <a:r>
                <a:rPr lang="en-US" sz="1100" dirty="0" err="1">
                  <a:solidFill>
                    <a:schemeClr val="tx1">
                      <a:lumMod val="75000"/>
                      <a:lumOff val="25000"/>
                    </a:schemeClr>
                  </a:solidFill>
                  <a:latin typeface="Georgia"/>
                  <a:cs typeface="Georgia"/>
                </a:rPr>
                <a:t>Lorem</a:t>
              </a:r>
              <a:r>
                <a:rPr lang="en-US" sz="1100" dirty="0">
                  <a:solidFill>
                    <a:schemeClr val="tx1">
                      <a:lumMod val="75000"/>
                      <a:lumOff val="25000"/>
                    </a:schemeClr>
                  </a:solidFill>
                  <a:latin typeface="Georgia"/>
                  <a:cs typeface="Georgia"/>
                </a:rPr>
                <a:t> </a:t>
              </a:r>
              <a:r>
                <a:rPr lang="en-US" sz="1100" dirty="0" err="1">
                  <a:solidFill>
                    <a:schemeClr val="tx1">
                      <a:lumMod val="75000"/>
                      <a:lumOff val="25000"/>
                    </a:schemeClr>
                  </a:solidFill>
                  <a:latin typeface="Georgia"/>
                  <a:cs typeface="Georgia"/>
                </a:rPr>
                <a:t>Ipsum</a:t>
              </a:r>
              <a:r>
                <a:rPr lang="en-US" sz="1100" dirty="0">
                  <a:solidFill>
                    <a:schemeClr val="tx1">
                      <a:lumMod val="75000"/>
                      <a:lumOff val="25000"/>
                    </a:schemeClr>
                  </a:solidFill>
                  <a:latin typeface="Georgia"/>
                  <a:cs typeface="Georgia"/>
                </a:rPr>
                <a:t> has been the industry's standard dummy text ever since the 1500s, when an unknown printer took a galley of type and scrambled it to make a type specimen book.</a:t>
              </a:r>
            </a:p>
          </p:txBody>
        </p:sp>
      </p:grpSp>
      <p:sp>
        <p:nvSpPr>
          <p:cNvPr id="19" name="TextBox 18"/>
          <p:cNvSpPr txBox="1"/>
          <p:nvPr/>
        </p:nvSpPr>
        <p:spPr>
          <a:xfrm>
            <a:off x="4388600" y="3659325"/>
            <a:ext cx="4285322" cy="523220"/>
          </a:xfrm>
          <a:prstGeom prst="rect">
            <a:avLst/>
          </a:prstGeom>
          <a:noFill/>
        </p:spPr>
        <p:txBody>
          <a:bodyPr wrap="square" rtlCol="0">
            <a:spAutoFit/>
          </a:bodyPr>
          <a:lstStyle/>
          <a:p>
            <a:r>
              <a:rPr lang="en-US" sz="1400" dirty="0" smtClean="0">
                <a:latin typeface="Georgia"/>
                <a:cs typeface="Georgia"/>
              </a:rPr>
              <a:t>To learn more please visit our website: </a:t>
            </a:r>
          </a:p>
          <a:p>
            <a:r>
              <a:rPr lang="en-US" sz="1400" i="1" dirty="0" err="1" smtClean="0">
                <a:latin typeface="Georgia"/>
                <a:cs typeface="Georgia"/>
              </a:rPr>
              <a:t>www.</a:t>
            </a:r>
            <a:r>
              <a:rPr lang="en-US" sz="1400" i="1" dirty="0" err="1" smtClean="0">
                <a:solidFill>
                  <a:schemeClr val="bg1"/>
                </a:solidFill>
                <a:latin typeface="Georgia"/>
                <a:cs typeface="Georgia"/>
              </a:rPr>
              <a:t>yourcompany</a:t>
            </a:r>
            <a:r>
              <a:rPr lang="en-US" sz="1400" i="1" dirty="0" err="1" smtClean="0">
                <a:latin typeface="Georgia"/>
                <a:cs typeface="Georgia"/>
              </a:rPr>
              <a:t>.com</a:t>
            </a:r>
            <a:endParaRPr lang="en-US" sz="1400" i="1" dirty="0">
              <a:latin typeface="Georgia"/>
              <a:cs typeface="Georgia"/>
            </a:endParaRPr>
          </a:p>
        </p:txBody>
      </p:sp>
      <p:grpSp>
        <p:nvGrpSpPr>
          <p:cNvPr id="23" name="Group 22"/>
          <p:cNvGrpSpPr/>
          <p:nvPr/>
        </p:nvGrpSpPr>
        <p:grpSpPr>
          <a:xfrm>
            <a:off x="1" y="5685711"/>
            <a:ext cx="9143999" cy="357617"/>
            <a:chOff x="0" y="5685709"/>
            <a:chExt cx="9143999" cy="357617"/>
          </a:xfrm>
        </p:grpSpPr>
        <p:pic>
          <p:nvPicPr>
            <p:cNvPr id="24" name="Picture 23" descr="nav-back.png">
              <a:hlinkClick r:id="" action="ppaction://hlinkshowjump?jump=previousslide"/>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25" name="Picture 24" descr="nav-forward.png">
              <a:hlinkClick r:id="" action="ppaction://hlinkshowjump?jump=next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spTree>
    <p:extLst>
      <p:ext uri="{BB962C8B-B14F-4D97-AF65-F5344CB8AC3E}">
        <p14:creationId xmlns:p14="http://schemas.microsoft.com/office/powerpoint/2010/main" val="791687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dissolve">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1"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ppt_x"/>
                                          </p:val>
                                        </p:tav>
                                        <p:tav tm="100000">
                                          <p:val>
                                            <p:strVal val="#ppt_x"/>
                                          </p:val>
                                        </p:tav>
                                      </p:tavLst>
                                    </p:anim>
                                    <p:anim calcmode="lin" valueType="num">
                                      <p:cBhvr additive="base">
                                        <p:cTn id="25"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19"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8431" y="127893"/>
            <a:ext cx="5281271" cy="1092607"/>
          </a:xfrm>
          <a:prstGeom prst="rect">
            <a:avLst/>
          </a:prstGeom>
          <a:noFill/>
        </p:spPr>
        <p:txBody>
          <a:bodyPr wrap="square" rtlCol="0">
            <a:spAutoFit/>
          </a:bodyPr>
          <a:lstStyle/>
          <a:p>
            <a:r>
              <a:rPr lang="en-US" sz="6500" dirty="0" smtClean="0">
                <a:latin typeface="Franchise Bold"/>
                <a:cs typeface="Franchise Bold"/>
              </a:rPr>
              <a:t>PRINT</a:t>
            </a:r>
            <a:endParaRPr lang="en-US" sz="6500" dirty="0">
              <a:latin typeface="Franchise Bold"/>
              <a:cs typeface="Franchise Bold"/>
            </a:endParaRPr>
          </a:p>
        </p:txBody>
      </p:sp>
      <p:sp>
        <p:nvSpPr>
          <p:cNvPr id="5" name="TextBox 4"/>
          <p:cNvSpPr txBox="1"/>
          <p:nvPr/>
        </p:nvSpPr>
        <p:spPr>
          <a:xfrm>
            <a:off x="274115" y="1158637"/>
            <a:ext cx="4285322" cy="307777"/>
          </a:xfrm>
          <a:prstGeom prst="rect">
            <a:avLst/>
          </a:prstGeom>
          <a:noFill/>
        </p:spPr>
        <p:txBody>
          <a:bodyPr wrap="square" rtlCol="0">
            <a:spAutoFit/>
          </a:bodyPr>
          <a:lstStyle/>
          <a:p>
            <a:r>
              <a:rPr lang="en-US" sz="1400" dirty="0" smtClean="0">
                <a:latin typeface="Georgia"/>
                <a:cs typeface="Georgia"/>
              </a:rPr>
              <a:t>We are specialists across a range of </a:t>
            </a:r>
            <a:r>
              <a:rPr lang="en-US" sz="1400" i="1" dirty="0" smtClean="0">
                <a:solidFill>
                  <a:schemeClr val="bg1"/>
                </a:solidFill>
                <a:latin typeface="Georgia"/>
                <a:cs typeface="Georgia"/>
              </a:rPr>
              <a:t>media</a:t>
            </a:r>
            <a:endParaRPr lang="en-US" sz="1400" i="1" dirty="0">
              <a:solidFill>
                <a:schemeClr val="bg1"/>
              </a:solidFill>
              <a:latin typeface="Georgia"/>
              <a:cs typeface="Georgia"/>
            </a:endParaRPr>
          </a:p>
        </p:txBody>
      </p:sp>
      <p:grpSp>
        <p:nvGrpSpPr>
          <p:cNvPr id="34" name="Group 33"/>
          <p:cNvGrpSpPr/>
          <p:nvPr/>
        </p:nvGrpSpPr>
        <p:grpSpPr>
          <a:xfrm>
            <a:off x="254627" y="6030305"/>
            <a:ext cx="1685395" cy="1169551"/>
            <a:chOff x="254626" y="6030303"/>
            <a:chExt cx="1685395" cy="1169551"/>
          </a:xfrm>
        </p:grpSpPr>
        <p:sp>
          <p:nvSpPr>
            <p:cNvPr id="35" name="TextBox 34"/>
            <p:cNvSpPr txBox="1"/>
            <p:nvPr/>
          </p:nvSpPr>
          <p:spPr>
            <a:xfrm>
              <a:off x="254626" y="6030303"/>
              <a:ext cx="1685395"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DISCOVER</a:t>
              </a:r>
              <a:endParaRPr lang="en-US" sz="3500" dirty="0">
                <a:solidFill>
                  <a:srgbClr val="FFFFFF"/>
                </a:solidFill>
                <a:latin typeface="Franchise Bold"/>
                <a:cs typeface="Franchise Bold"/>
              </a:endParaRPr>
            </a:p>
          </p:txBody>
        </p:sp>
        <p:sp>
          <p:nvSpPr>
            <p:cNvPr id="36" name="TextBox 35"/>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Company Slogan</a:t>
              </a:r>
              <a:endParaRPr lang="en-US" sz="1000" i="1" dirty="0">
                <a:solidFill>
                  <a:srgbClr val="FFFFFF"/>
                </a:solidFill>
                <a:latin typeface="Georgia"/>
                <a:cs typeface="Georgia"/>
              </a:endParaRPr>
            </a:p>
          </p:txBody>
        </p:sp>
      </p:grpSp>
      <p:sp>
        <p:nvSpPr>
          <p:cNvPr id="37" name="TextBox 36"/>
          <p:cNvSpPr txBox="1"/>
          <p:nvPr/>
        </p:nvSpPr>
        <p:spPr>
          <a:xfrm>
            <a:off x="7496647" y="6098549"/>
            <a:ext cx="389136" cy="677108"/>
          </a:xfrm>
          <a:prstGeom prst="rect">
            <a:avLst/>
          </a:prstGeom>
          <a:noFill/>
        </p:spPr>
        <p:txBody>
          <a:bodyPr wrap="square" rtlCol="0">
            <a:spAutoFit/>
          </a:bodyPr>
          <a:lstStyle/>
          <a:p>
            <a:r>
              <a:rPr lang="en-US" sz="3800" dirty="0" smtClean="0">
                <a:solidFill>
                  <a:srgbClr val="FFFFFF"/>
                </a:solidFill>
                <a:latin typeface="Franchise Bold"/>
                <a:cs typeface="Franchise Bold"/>
              </a:rPr>
              <a:t>6</a:t>
            </a:r>
            <a:endParaRPr lang="en-US" sz="3800" dirty="0">
              <a:solidFill>
                <a:srgbClr val="FFFFFF"/>
              </a:solidFill>
              <a:latin typeface="Franchise Bold"/>
              <a:cs typeface="Franchise Bold"/>
            </a:endParaRPr>
          </a:p>
        </p:txBody>
      </p:sp>
      <p:sp>
        <p:nvSpPr>
          <p:cNvPr id="38" name="TextBox 37"/>
          <p:cNvSpPr txBox="1"/>
          <p:nvPr/>
        </p:nvSpPr>
        <p:spPr>
          <a:xfrm>
            <a:off x="7829453" y="6073054"/>
            <a:ext cx="653771" cy="677108"/>
          </a:xfrm>
          <a:prstGeom prst="rect">
            <a:avLst/>
          </a:prstGeom>
          <a:noFill/>
        </p:spPr>
        <p:txBody>
          <a:bodyPr wrap="square" rtlCol="0">
            <a:spAutoFit/>
          </a:bodyPr>
          <a:lstStyle/>
          <a:p>
            <a:r>
              <a:rPr lang="en-US" sz="3800" i="1" dirty="0" smtClean="0">
                <a:solidFill>
                  <a:srgbClr val="FFFFFF"/>
                </a:solidFill>
                <a:latin typeface="Georgia"/>
                <a:cs typeface="Georgia"/>
              </a:rPr>
              <a:t>of</a:t>
            </a:r>
            <a:endParaRPr lang="en-US" sz="3800" i="1" dirty="0">
              <a:solidFill>
                <a:srgbClr val="FFFFFF"/>
              </a:solidFill>
              <a:latin typeface="Georgia"/>
              <a:cs typeface="Georgia"/>
            </a:endParaRPr>
          </a:p>
        </p:txBody>
      </p:sp>
      <p:sp>
        <p:nvSpPr>
          <p:cNvPr id="39" name="TextBox 38"/>
          <p:cNvSpPr txBox="1"/>
          <p:nvPr/>
        </p:nvSpPr>
        <p:spPr>
          <a:xfrm>
            <a:off x="8426570" y="6103822"/>
            <a:ext cx="688996" cy="1261884"/>
          </a:xfrm>
          <a:prstGeom prst="rect">
            <a:avLst/>
          </a:prstGeom>
          <a:noFill/>
        </p:spPr>
        <p:txBody>
          <a:bodyPr wrap="square" rtlCol="0">
            <a:spAutoFit/>
          </a:bodyPr>
          <a:lstStyle/>
          <a:p>
            <a:r>
              <a:rPr lang="en-US" sz="3800" dirty="0" smtClean="0">
                <a:solidFill>
                  <a:srgbClr val="FFFFFF"/>
                </a:solidFill>
                <a:latin typeface="Franchise Bold"/>
                <a:cs typeface="Franchise Bold"/>
              </a:rPr>
              <a:t>15</a:t>
            </a:r>
            <a:endParaRPr lang="en-US" sz="3800" dirty="0">
              <a:solidFill>
                <a:srgbClr val="FFFFFF"/>
              </a:solidFill>
              <a:latin typeface="Franchise Bold"/>
              <a:cs typeface="Franchise Bold"/>
            </a:endParaRPr>
          </a:p>
        </p:txBody>
      </p:sp>
      <p:grpSp>
        <p:nvGrpSpPr>
          <p:cNvPr id="3" name="Group 2"/>
          <p:cNvGrpSpPr/>
          <p:nvPr/>
        </p:nvGrpSpPr>
        <p:grpSpPr>
          <a:xfrm>
            <a:off x="1432148" y="2127808"/>
            <a:ext cx="6994422" cy="2050733"/>
            <a:chOff x="1432148" y="2127806"/>
            <a:chExt cx="6994422" cy="2050733"/>
          </a:xfrm>
        </p:grpSpPr>
        <p:sp>
          <p:nvSpPr>
            <p:cNvPr id="2" name="Oval 1"/>
            <p:cNvSpPr/>
            <p:nvPr/>
          </p:nvSpPr>
          <p:spPr>
            <a:xfrm>
              <a:off x="1432148" y="2198727"/>
              <a:ext cx="1979812" cy="197981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TextBox 44"/>
            <p:cNvSpPr txBox="1"/>
            <p:nvPr/>
          </p:nvSpPr>
          <p:spPr>
            <a:xfrm>
              <a:off x="1962186" y="2820170"/>
              <a:ext cx="1089764"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PRINT</a:t>
              </a:r>
              <a:endParaRPr lang="en-US" sz="3500" dirty="0">
                <a:solidFill>
                  <a:srgbClr val="FFFFFF"/>
                </a:solidFill>
                <a:latin typeface="Franchise Bold"/>
                <a:cs typeface="Franchise Bold"/>
              </a:endParaRPr>
            </a:p>
          </p:txBody>
        </p:sp>
        <p:sp>
          <p:nvSpPr>
            <p:cNvPr id="18" name="Rectangle 17"/>
            <p:cNvSpPr/>
            <p:nvPr/>
          </p:nvSpPr>
          <p:spPr>
            <a:xfrm>
              <a:off x="4380529" y="2127806"/>
              <a:ext cx="4046041" cy="1361911"/>
            </a:xfrm>
            <a:prstGeom prst="rect">
              <a:avLst/>
            </a:prstGeom>
          </p:spPr>
          <p:txBody>
            <a:bodyPr wrap="square">
              <a:spAutoFit/>
            </a:bodyPr>
            <a:lstStyle/>
            <a:p>
              <a:pPr>
                <a:lnSpc>
                  <a:spcPct val="150000"/>
                </a:lnSpc>
              </a:pPr>
              <a:r>
                <a:rPr lang="en-US" sz="1100" dirty="0" err="1">
                  <a:solidFill>
                    <a:schemeClr val="tx1">
                      <a:lumMod val="75000"/>
                      <a:lumOff val="25000"/>
                    </a:schemeClr>
                  </a:solidFill>
                  <a:latin typeface="Georgia"/>
                  <a:cs typeface="Georgia"/>
                </a:rPr>
                <a:t>Lorem</a:t>
              </a:r>
              <a:r>
                <a:rPr lang="en-US" sz="1100" dirty="0">
                  <a:solidFill>
                    <a:schemeClr val="tx1">
                      <a:lumMod val="75000"/>
                      <a:lumOff val="25000"/>
                    </a:schemeClr>
                  </a:solidFill>
                  <a:latin typeface="Georgia"/>
                  <a:cs typeface="Georgia"/>
                </a:rPr>
                <a:t> </a:t>
              </a:r>
              <a:r>
                <a:rPr lang="en-US" sz="1100" dirty="0" err="1">
                  <a:solidFill>
                    <a:schemeClr val="tx1">
                      <a:lumMod val="75000"/>
                      <a:lumOff val="25000"/>
                    </a:schemeClr>
                  </a:solidFill>
                  <a:latin typeface="Georgia"/>
                  <a:cs typeface="Georgia"/>
                </a:rPr>
                <a:t>Ipsum</a:t>
              </a:r>
              <a:r>
                <a:rPr lang="en-US" sz="1100" dirty="0">
                  <a:solidFill>
                    <a:schemeClr val="tx1">
                      <a:lumMod val="75000"/>
                      <a:lumOff val="25000"/>
                    </a:schemeClr>
                  </a:solidFill>
                  <a:latin typeface="Georgia"/>
                  <a:cs typeface="Georgia"/>
                </a:rPr>
                <a:t> is simply dummy text of the printing and typesetting industry. </a:t>
              </a:r>
              <a:r>
                <a:rPr lang="en-US" sz="1100" dirty="0" err="1">
                  <a:solidFill>
                    <a:schemeClr val="tx1">
                      <a:lumMod val="75000"/>
                      <a:lumOff val="25000"/>
                    </a:schemeClr>
                  </a:solidFill>
                  <a:latin typeface="Georgia"/>
                  <a:cs typeface="Georgia"/>
                </a:rPr>
                <a:t>Lorem</a:t>
              </a:r>
              <a:r>
                <a:rPr lang="en-US" sz="1100" dirty="0">
                  <a:solidFill>
                    <a:schemeClr val="tx1">
                      <a:lumMod val="75000"/>
                      <a:lumOff val="25000"/>
                    </a:schemeClr>
                  </a:solidFill>
                  <a:latin typeface="Georgia"/>
                  <a:cs typeface="Georgia"/>
                </a:rPr>
                <a:t> </a:t>
              </a:r>
              <a:r>
                <a:rPr lang="en-US" sz="1100" dirty="0" err="1">
                  <a:solidFill>
                    <a:schemeClr val="tx1">
                      <a:lumMod val="75000"/>
                      <a:lumOff val="25000"/>
                    </a:schemeClr>
                  </a:solidFill>
                  <a:latin typeface="Georgia"/>
                  <a:cs typeface="Georgia"/>
                </a:rPr>
                <a:t>Ipsum</a:t>
              </a:r>
              <a:r>
                <a:rPr lang="en-US" sz="1100" dirty="0">
                  <a:solidFill>
                    <a:schemeClr val="tx1">
                      <a:lumMod val="75000"/>
                      <a:lumOff val="25000"/>
                    </a:schemeClr>
                  </a:solidFill>
                  <a:latin typeface="Georgia"/>
                  <a:cs typeface="Georgia"/>
                </a:rPr>
                <a:t> has been the industry's standard dummy text ever since the 1500s, when an unknown printer took a galley of type and scrambled it to make a type specimen book.</a:t>
              </a:r>
            </a:p>
          </p:txBody>
        </p:sp>
      </p:grpSp>
      <p:sp>
        <p:nvSpPr>
          <p:cNvPr id="19" name="TextBox 18"/>
          <p:cNvSpPr txBox="1"/>
          <p:nvPr/>
        </p:nvSpPr>
        <p:spPr>
          <a:xfrm>
            <a:off x="4388600" y="3659325"/>
            <a:ext cx="4285322" cy="523220"/>
          </a:xfrm>
          <a:prstGeom prst="rect">
            <a:avLst/>
          </a:prstGeom>
          <a:noFill/>
        </p:spPr>
        <p:txBody>
          <a:bodyPr wrap="square" rtlCol="0">
            <a:spAutoFit/>
          </a:bodyPr>
          <a:lstStyle/>
          <a:p>
            <a:r>
              <a:rPr lang="en-US" sz="1400" dirty="0" smtClean="0">
                <a:latin typeface="Georgia"/>
                <a:cs typeface="Georgia"/>
              </a:rPr>
              <a:t>To learn more please visit our website: </a:t>
            </a:r>
          </a:p>
          <a:p>
            <a:r>
              <a:rPr lang="en-US" sz="1400" i="1" dirty="0" err="1" smtClean="0">
                <a:latin typeface="Georgia"/>
                <a:cs typeface="Georgia"/>
              </a:rPr>
              <a:t>www.</a:t>
            </a:r>
            <a:r>
              <a:rPr lang="en-US" sz="1400" i="1" dirty="0" err="1" smtClean="0">
                <a:solidFill>
                  <a:schemeClr val="bg1"/>
                </a:solidFill>
                <a:latin typeface="Georgia"/>
                <a:cs typeface="Georgia"/>
              </a:rPr>
              <a:t>yourcompany</a:t>
            </a:r>
            <a:r>
              <a:rPr lang="en-US" sz="1400" i="1" dirty="0" err="1" smtClean="0">
                <a:latin typeface="Georgia"/>
                <a:cs typeface="Georgia"/>
              </a:rPr>
              <a:t>.com</a:t>
            </a:r>
            <a:endParaRPr lang="en-US" sz="1400" i="1" dirty="0">
              <a:latin typeface="Georgia"/>
              <a:cs typeface="Georgia"/>
            </a:endParaRPr>
          </a:p>
        </p:txBody>
      </p:sp>
      <p:grpSp>
        <p:nvGrpSpPr>
          <p:cNvPr id="20" name="Group 19"/>
          <p:cNvGrpSpPr/>
          <p:nvPr/>
        </p:nvGrpSpPr>
        <p:grpSpPr>
          <a:xfrm>
            <a:off x="1" y="5685711"/>
            <a:ext cx="9143999" cy="357617"/>
            <a:chOff x="0" y="5685709"/>
            <a:chExt cx="9143999" cy="357617"/>
          </a:xfrm>
        </p:grpSpPr>
        <p:pic>
          <p:nvPicPr>
            <p:cNvPr id="21" name="Picture 20" descr="nav-back.png">
              <a:hlinkClick r:id="" action="ppaction://hlinkshowjump?jump=previousslide"/>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22" name="Picture 21" descr="nav-forward.png">
              <a:hlinkClick r:id="" action="ppaction://hlinkshowjump?jump=next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spTree>
    <p:extLst>
      <p:ext uri="{BB962C8B-B14F-4D97-AF65-F5344CB8AC3E}">
        <p14:creationId xmlns:p14="http://schemas.microsoft.com/office/powerpoint/2010/main" val="2758530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dissolve">
                                      <p:cBhvr>
                                        <p:cTn id="19" dur="500"/>
                                        <p:tgtEl>
                                          <p:spTgt spid="3"/>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ppt_x"/>
                                          </p:val>
                                        </p:tav>
                                        <p:tav tm="100000">
                                          <p:val>
                                            <p:strVal val="#ppt_x"/>
                                          </p:val>
                                        </p:tav>
                                      </p:tavLst>
                                    </p:anim>
                                    <p:anim calcmode="lin" valueType="num">
                                      <p:cBhvr additive="base">
                                        <p:cTn id="25"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1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8431" y="127893"/>
            <a:ext cx="5281271" cy="1092607"/>
          </a:xfrm>
          <a:prstGeom prst="rect">
            <a:avLst/>
          </a:prstGeom>
          <a:noFill/>
        </p:spPr>
        <p:txBody>
          <a:bodyPr wrap="square" rtlCol="0">
            <a:spAutoFit/>
          </a:bodyPr>
          <a:lstStyle/>
          <a:p>
            <a:r>
              <a:rPr lang="en-US" sz="6500" dirty="0" smtClean="0">
                <a:latin typeface="Franchise Bold"/>
                <a:cs typeface="Franchise Bold"/>
              </a:rPr>
              <a:t>BRANDING</a:t>
            </a:r>
            <a:endParaRPr lang="en-US" sz="6500" dirty="0">
              <a:latin typeface="Franchise Bold"/>
              <a:cs typeface="Franchise Bold"/>
            </a:endParaRPr>
          </a:p>
        </p:txBody>
      </p:sp>
      <p:sp>
        <p:nvSpPr>
          <p:cNvPr id="5" name="TextBox 4"/>
          <p:cNvSpPr txBox="1"/>
          <p:nvPr/>
        </p:nvSpPr>
        <p:spPr>
          <a:xfrm>
            <a:off x="274115" y="1158637"/>
            <a:ext cx="4285322" cy="307777"/>
          </a:xfrm>
          <a:prstGeom prst="rect">
            <a:avLst/>
          </a:prstGeom>
          <a:noFill/>
        </p:spPr>
        <p:txBody>
          <a:bodyPr wrap="square" rtlCol="0">
            <a:spAutoFit/>
          </a:bodyPr>
          <a:lstStyle/>
          <a:p>
            <a:r>
              <a:rPr lang="en-US" sz="1400" dirty="0" smtClean="0">
                <a:latin typeface="Georgia"/>
                <a:cs typeface="Georgia"/>
              </a:rPr>
              <a:t>We are specialists across a range of </a:t>
            </a:r>
            <a:r>
              <a:rPr lang="en-US" sz="1400" i="1" dirty="0" smtClean="0">
                <a:solidFill>
                  <a:schemeClr val="bg1"/>
                </a:solidFill>
                <a:latin typeface="Georgia"/>
                <a:cs typeface="Georgia"/>
              </a:rPr>
              <a:t>media</a:t>
            </a:r>
            <a:endParaRPr lang="en-US" sz="1400" i="1" dirty="0">
              <a:solidFill>
                <a:schemeClr val="bg1"/>
              </a:solidFill>
              <a:latin typeface="Georgia"/>
              <a:cs typeface="Georgia"/>
            </a:endParaRPr>
          </a:p>
        </p:txBody>
      </p:sp>
      <p:grpSp>
        <p:nvGrpSpPr>
          <p:cNvPr id="34" name="Group 33"/>
          <p:cNvGrpSpPr/>
          <p:nvPr/>
        </p:nvGrpSpPr>
        <p:grpSpPr>
          <a:xfrm>
            <a:off x="254627" y="6030305"/>
            <a:ext cx="1685395" cy="1169551"/>
            <a:chOff x="254626" y="6030303"/>
            <a:chExt cx="1685395" cy="1169551"/>
          </a:xfrm>
        </p:grpSpPr>
        <p:sp>
          <p:nvSpPr>
            <p:cNvPr id="35" name="TextBox 34"/>
            <p:cNvSpPr txBox="1"/>
            <p:nvPr/>
          </p:nvSpPr>
          <p:spPr>
            <a:xfrm>
              <a:off x="254626" y="6030303"/>
              <a:ext cx="1685395"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DISCOVER</a:t>
              </a:r>
              <a:endParaRPr lang="en-US" sz="3500" dirty="0">
                <a:solidFill>
                  <a:srgbClr val="FFFFFF"/>
                </a:solidFill>
                <a:latin typeface="Franchise Bold"/>
                <a:cs typeface="Franchise Bold"/>
              </a:endParaRPr>
            </a:p>
          </p:txBody>
        </p:sp>
        <p:sp>
          <p:nvSpPr>
            <p:cNvPr id="36" name="TextBox 35"/>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Company Slogan</a:t>
              </a:r>
              <a:endParaRPr lang="en-US" sz="1000" i="1" dirty="0">
                <a:solidFill>
                  <a:srgbClr val="FFFFFF"/>
                </a:solidFill>
                <a:latin typeface="Georgia"/>
                <a:cs typeface="Georgia"/>
              </a:endParaRPr>
            </a:p>
          </p:txBody>
        </p:sp>
      </p:grpSp>
      <p:sp>
        <p:nvSpPr>
          <p:cNvPr id="37" name="TextBox 36"/>
          <p:cNvSpPr txBox="1"/>
          <p:nvPr/>
        </p:nvSpPr>
        <p:spPr>
          <a:xfrm>
            <a:off x="7496647" y="6098549"/>
            <a:ext cx="389136" cy="677108"/>
          </a:xfrm>
          <a:prstGeom prst="rect">
            <a:avLst/>
          </a:prstGeom>
          <a:noFill/>
        </p:spPr>
        <p:txBody>
          <a:bodyPr wrap="square" rtlCol="0">
            <a:spAutoFit/>
          </a:bodyPr>
          <a:lstStyle/>
          <a:p>
            <a:r>
              <a:rPr lang="en-US" sz="3800" dirty="0" smtClean="0">
                <a:solidFill>
                  <a:srgbClr val="FFFFFF"/>
                </a:solidFill>
                <a:latin typeface="Franchise Bold"/>
                <a:cs typeface="Franchise Bold"/>
              </a:rPr>
              <a:t>7</a:t>
            </a:r>
            <a:endParaRPr lang="en-US" sz="3800" dirty="0">
              <a:solidFill>
                <a:srgbClr val="FFFFFF"/>
              </a:solidFill>
              <a:latin typeface="Franchise Bold"/>
              <a:cs typeface="Franchise Bold"/>
            </a:endParaRPr>
          </a:p>
        </p:txBody>
      </p:sp>
      <p:sp>
        <p:nvSpPr>
          <p:cNvPr id="38" name="TextBox 37"/>
          <p:cNvSpPr txBox="1"/>
          <p:nvPr/>
        </p:nvSpPr>
        <p:spPr>
          <a:xfrm>
            <a:off x="7829453" y="6073054"/>
            <a:ext cx="653771" cy="677108"/>
          </a:xfrm>
          <a:prstGeom prst="rect">
            <a:avLst/>
          </a:prstGeom>
          <a:noFill/>
        </p:spPr>
        <p:txBody>
          <a:bodyPr wrap="square" rtlCol="0">
            <a:spAutoFit/>
          </a:bodyPr>
          <a:lstStyle/>
          <a:p>
            <a:r>
              <a:rPr lang="en-US" sz="3800" i="1" dirty="0" smtClean="0">
                <a:solidFill>
                  <a:srgbClr val="FFFFFF"/>
                </a:solidFill>
                <a:latin typeface="Georgia"/>
                <a:cs typeface="Georgia"/>
              </a:rPr>
              <a:t>of</a:t>
            </a:r>
            <a:endParaRPr lang="en-US" sz="3800" i="1" dirty="0">
              <a:solidFill>
                <a:srgbClr val="FFFFFF"/>
              </a:solidFill>
              <a:latin typeface="Georgia"/>
              <a:cs typeface="Georgia"/>
            </a:endParaRPr>
          </a:p>
        </p:txBody>
      </p:sp>
      <p:sp>
        <p:nvSpPr>
          <p:cNvPr id="39" name="TextBox 38"/>
          <p:cNvSpPr txBox="1"/>
          <p:nvPr/>
        </p:nvSpPr>
        <p:spPr>
          <a:xfrm>
            <a:off x="8426570" y="6103822"/>
            <a:ext cx="688996" cy="1261884"/>
          </a:xfrm>
          <a:prstGeom prst="rect">
            <a:avLst/>
          </a:prstGeom>
          <a:noFill/>
        </p:spPr>
        <p:txBody>
          <a:bodyPr wrap="square" rtlCol="0">
            <a:spAutoFit/>
          </a:bodyPr>
          <a:lstStyle/>
          <a:p>
            <a:r>
              <a:rPr lang="en-US" sz="3800" dirty="0" smtClean="0">
                <a:solidFill>
                  <a:srgbClr val="FFFFFF"/>
                </a:solidFill>
                <a:latin typeface="Franchise Bold"/>
                <a:cs typeface="Franchise Bold"/>
              </a:rPr>
              <a:t>15</a:t>
            </a:r>
            <a:endParaRPr lang="en-US" sz="3800" dirty="0">
              <a:solidFill>
                <a:srgbClr val="FFFFFF"/>
              </a:solidFill>
              <a:latin typeface="Franchise Bold"/>
              <a:cs typeface="Franchise Bold"/>
            </a:endParaRPr>
          </a:p>
        </p:txBody>
      </p:sp>
      <p:grpSp>
        <p:nvGrpSpPr>
          <p:cNvPr id="3" name="Group 2"/>
          <p:cNvGrpSpPr/>
          <p:nvPr/>
        </p:nvGrpSpPr>
        <p:grpSpPr>
          <a:xfrm>
            <a:off x="1432148" y="2127808"/>
            <a:ext cx="6994422" cy="2050733"/>
            <a:chOff x="1432148" y="2127806"/>
            <a:chExt cx="6994422" cy="2050733"/>
          </a:xfrm>
        </p:grpSpPr>
        <p:sp>
          <p:nvSpPr>
            <p:cNvPr id="2" name="Oval 1"/>
            <p:cNvSpPr/>
            <p:nvPr/>
          </p:nvSpPr>
          <p:spPr>
            <a:xfrm>
              <a:off x="1432148" y="2198727"/>
              <a:ext cx="1979812" cy="197981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TextBox 44"/>
            <p:cNvSpPr txBox="1"/>
            <p:nvPr/>
          </p:nvSpPr>
          <p:spPr>
            <a:xfrm>
              <a:off x="1715535" y="2820170"/>
              <a:ext cx="1544931"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BRANDING</a:t>
              </a:r>
              <a:endParaRPr lang="en-US" sz="3500" dirty="0">
                <a:solidFill>
                  <a:srgbClr val="FFFFFF"/>
                </a:solidFill>
                <a:latin typeface="Franchise Bold"/>
                <a:cs typeface="Franchise Bold"/>
              </a:endParaRPr>
            </a:p>
          </p:txBody>
        </p:sp>
        <p:sp>
          <p:nvSpPr>
            <p:cNvPr id="18" name="Rectangle 17"/>
            <p:cNvSpPr/>
            <p:nvPr/>
          </p:nvSpPr>
          <p:spPr>
            <a:xfrm>
              <a:off x="4380529" y="2127806"/>
              <a:ext cx="4046041" cy="1361911"/>
            </a:xfrm>
            <a:prstGeom prst="rect">
              <a:avLst/>
            </a:prstGeom>
          </p:spPr>
          <p:txBody>
            <a:bodyPr wrap="square">
              <a:spAutoFit/>
            </a:bodyPr>
            <a:lstStyle/>
            <a:p>
              <a:pPr>
                <a:lnSpc>
                  <a:spcPct val="150000"/>
                </a:lnSpc>
              </a:pPr>
              <a:r>
                <a:rPr lang="en-US" sz="1100" dirty="0" err="1">
                  <a:solidFill>
                    <a:schemeClr val="tx1">
                      <a:lumMod val="75000"/>
                      <a:lumOff val="25000"/>
                    </a:schemeClr>
                  </a:solidFill>
                  <a:latin typeface="Georgia"/>
                  <a:cs typeface="Georgia"/>
                </a:rPr>
                <a:t>Lorem</a:t>
              </a:r>
              <a:r>
                <a:rPr lang="en-US" sz="1100" dirty="0">
                  <a:solidFill>
                    <a:schemeClr val="tx1">
                      <a:lumMod val="75000"/>
                      <a:lumOff val="25000"/>
                    </a:schemeClr>
                  </a:solidFill>
                  <a:latin typeface="Georgia"/>
                  <a:cs typeface="Georgia"/>
                </a:rPr>
                <a:t> </a:t>
              </a:r>
              <a:r>
                <a:rPr lang="en-US" sz="1100" dirty="0" err="1">
                  <a:solidFill>
                    <a:schemeClr val="tx1">
                      <a:lumMod val="75000"/>
                      <a:lumOff val="25000"/>
                    </a:schemeClr>
                  </a:solidFill>
                  <a:latin typeface="Georgia"/>
                  <a:cs typeface="Georgia"/>
                </a:rPr>
                <a:t>Ipsum</a:t>
              </a:r>
              <a:r>
                <a:rPr lang="en-US" sz="1100" dirty="0">
                  <a:solidFill>
                    <a:schemeClr val="tx1">
                      <a:lumMod val="75000"/>
                      <a:lumOff val="25000"/>
                    </a:schemeClr>
                  </a:solidFill>
                  <a:latin typeface="Georgia"/>
                  <a:cs typeface="Georgia"/>
                </a:rPr>
                <a:t> is simply dummy text of the printing and typesetting industry. </a:t>
              </a:r>
              <a:r>
                <a:rPr lang="en-US" sz="1100" dirty="0" err="1">
                  <a:solidFill>
                    <a:schemeClr val="tx1">
                      <a:lumMod val="75000"/>
                      <a:lumOff val="25000"/>
                    </a:schemeClr>
                  </a:solidFill>
                  <a:latin typeface="Georgia"/>
                  <a:cs typeface="Georgia"/>
                </a:rPr>
                <a:t>Lorem</a:t>
              </a:r>
              <a:r>
                <a:rPr lang="en-US" sz="1100" dirty="0">
                  <a:solidFill>
                    <a:schemeClr val="tx1">
                      <a:lumMod val="75000"/>
                      <a:lumOff val="25000"/>
                    </a:schemeClr>
                  </a:solidFill>
                  <a:latin typeface="Georgia"/>
                  <a:cs typeface="Georgia"/>
                </a:rPr>
                <a:t> </a:t>
              </a:r>
              <a:r>
                <a:rPr lang="en-US" sz="1100" dirty="0" err="1">
                  <a:solidFill>
                    <a:schemeClr val="tx1">
                      <a:lumMod val="75000"/>
                      <a:lumOff val="25000"/>
                    </a:schemeClr>
                  </a:solidFill>
                  <a:latin typeface="Georgia"/>
                  <a:cs typeface="Georgia"/>
                </a:rPr>
                <a:t>Ipsum</a:t>
              </a:r>
              <a:r>
                <a:rPr lang="en-US" sz="1100" dirty="0">
                  <a:solidFill>
                    <a:schemeClr val="tx1">
                      <a:lumMod val="75000"/>
                      <a:lumOff val="25000"/>
                    </a:schemeClr>
                  </a:solidFill>
                  <a:latin typeface="Georgia"/>
                  <a:cs typeface="Georgia"/>
                </a:rPr>
                <a:t> has been the industry's standard dummy text ever since the 1500s, when an unknown printer took a galley of type and scrambled it to make a type specimen book.</a:t>
              </a:r>
            </a:p>
          </p:txBody>
        </p:sp>
      </p:grpSp>
      <p:sp>
        <p:nvSpPr>
          <p:cNvPr id="19" name="TextBox 18"/>
          <p:cNvSpPr txBox="1"/>
          <p:nvPr/>
        </p:nvSpPr>
        <p:spPr>
          <a:xfrm>
            <a:off x="4388600" y="3659325"/>
            <a:ext cx="4285322" cy="523220"/>
          </a:xfrm>
          <a:prstGeom prst="rect">
            <a:avLst/>
          </a:prstGeom>
          <a:noFill/>
        </p:spPr>
        <p:txBody>
          <a:bodyPr wrap="square" rtlCol="0">
            <a:spAutoFit/>
          </a:bodyPr>
          <a:lstStyle/>
          <a:p>
            <a:r>
              <a:rPr lang="en-US" sz="1400" dirty="0" smtClean="0">
                <a:latin typeface="Georgia"/>
                <a:cs typeface="Georgia"/>
              </a:rPr>
              <a:t>To learn more please visit our website: </a:t>
            </a:r>
          </a:p>
          <a:p>
            <a:r>
              <a:rPr lang="en-US" sz="1400" i="1" dirty="0" err="1" smtClean="0">
                <a:latin typeface="Georgia"/>
                <a:cs typeface="Georgia"/>
              </a:rPr>
              <a:t>www.</a:t>
            </a:r>
            <a:r>
              <a:rPr lang="en-US" sz="1400" i="1" dirty="0" err="1" smtClean="0">
                <a:solidFill>
                  <a:schemeClr val="bg1"/>
                </a:solidFill>
                <a:latin typeface="Georgia"/>
                <a:cs typeface="Georgia"/>
              </a:rPr>
              <a:t>yourcompany</a:t>
            </a:r>
            <a:r>
              <a:rPr lang="en-US" sz="1400" i="1" dirty="0" err="1" smtClean="0">
                <a:latin typeface="Georgia"/>
                <a:cs typeface="Georgia"/>
              </a:rPr>
              <a:t>.com</a:t>
            </a:r>
            <a:endParaRPr lang="en-US" sz="1400" i="1" dirty="0">
              <a:latin typeface="Georgia"/>
              <a:cs typeface="Georgia"/>
            </a:endParaRPr>
          </a:p>
        </p:txBody>
      </p:sp>
      <p:grpSp>
        <p:nvGrpSpPr>
          <p:cNvPr id="20" name="Group 19"/>
          <p:cNvGrpSpPr/>
          <p:nvPr/>
        </p:nvGrpSpPr>
        <p:grpSpPr>
          <a:xfrm>
            <a:off x="1" y="5685711"/>
            <a:ext cx="9143999" cy="357617"/>
            <a:chOff x="0" y="5685709"/>
            <a:chExt cx="9143999" cy="357617"/>
          </a:xfrm>
        </p:grpSpPr>
        <p:pic>
          <p:nvPicPr>
            <p:cNvPr id="21" name="Picture 20" descr="nav-back.png">
              <a:hlinkClick r:id="" action="ppaction://hlinkshowjump?jump=previousslide"/>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22" name="Picture 21" descr="nav-forward.png">
              <a:hlinkClick r:id="" action="ppaction://hlinkshowjump?jump=next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spTree>
    <p:extLst>
      <p:ext uri="{BB962C8B-B14F-4D97-AF65-F5344CB8AC3E}">
        <p14:creationId xmlns:p14="http://schemas.microsoft.com/office/powerpoint/2010/main" val="100983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dissolve">
                                      <p:cBhvr>
                                        <p:cTn id="19" dur="500"/>
                                        <p:tgtEl>
                                          <p:spTgt spid="3"/>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ppt_x"/>
                                          </p:val>
                                        </p:tav>
                                        <p:tav tm="100000">
                                          <p:val>
                                            <p:strVal val="#ppt_x"/>
                                          </p:val>
                                        </p:tav>
                                      </p:tavLst>
                                    </p:anim>
                                    <p:anim calcmode="lin" valueType="num">
                                      <p:cBhvr additive="base">
                                        <p:cTn id="25"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1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8431" y="127893"/>
            <a:ext cx="5281271" cy="1092607"/>
          </a:xfrm>
          <a:prstGeom prst="rect">
            <a:avLst/>
          </a:prstGeom>
          <a:noFill/>
        </p:spPr>
        <p:txBody>
          <a:bodyPr wrap="square" rtlCol="0">
            <a:spAutoFit/>
          </a:bodyPr>
          <a:lstStyle/>
          <a:p>
            <a:r>
              <a:rPr lang="en-US" sz="6500" dirty="0" smtClean="0">
                <a:latin typeface="Franchise Bold"/>
                <a:cs typeface="Franchise Bold"/>
              </a:rPr>
              <a:t>MARKETING</a:t>
            </a:r>
            <a:endParaRPr lang="en-US" sz="6500" dirty="0">
              <a:latin typeface="Franchise Bold"/>
              <a:cs typeface="Franchise Bold"/>
            </a:endParaRPr>
          </a:p>
        </p:txBody>
      </p:sp>
      <p:sp>
        <p:nvSpPr>
          <p:cNvPr id="5" name="TextBox 4"/>
          <p:cNvSpPr txBox="1"/>
          <p:nvPr/>
        </p:nvSpPr>
        <p:spPr>
          <a:xfrm>
            <a:off x="274115" y="1158637"/>
            <a:ext cx="4285322" cy="307777"/>
          </a:xfrm>
          <a:prstGeom prst="rect">
            <a:avLst/>
          </a:prstGeom>
          <a:noFill/>
        </p:spPr>
        <p:txBody>
          <a:bodyPr wrap="square" rtlCol="0">
            <a:spAutoFit/>
          </a:bodyPr>
          <a:lstStyle/>
          <a:p>
            <a:r>
              <a:rPr lang="en-US" sz="1400" dirty="0" smtClean="0">
                <a:latin typeface="Georgia"/>
                <a:cs typeface="Georgia"/>
              </a:rPr>
              <a:t>We are specialists across a range of </a:t>
            </a:r>
            <a:r>
              <a:rPr lang="en-US" sz="1400" i="1" dirty="0" smtClean="0">
                <a:solidFill>
                  <a:schemeClr val="bg1"/>
                </a:solidFill>
                <a:latin typeface="Georgia"/>
                <a:cs typeface="Georgia"/>
              </a:rPr>
              <a:t>media</a:t>
            </a:r>
            <a:endParaRPr lang="en-US" sz="1400" i="1" dirty="0">
              <a:solidFill>
                <a:schemeClr val="bg1"/>
              </a:solidFill>
              <a:latin typeface="Georgia"/>
              <a:cs typeface="Georgia"/>
            </a:endParaRPr>
          </a:p>
        </p:txBody>
      </p:sp>
      <p:grpSp>
        <p:nvGrpSpPr>
          <p:cNvPr id="34" name="Group 33"/>
          <p:cNvGrpSpPr/>
          <p:nvPr/>
        </p:nvGrpSpPr>
        <p:grpSpPr>
          <a:xfrm>
            <a:off x="254627" y="6030305"/>
            <a:ext cx="1685395" cy="1169551"/>
            <a:chOff x="254626" y="6030303"/>
            <a:chExt cx="1685395" cy="1169551"/>
          </a:xfrm>
        </p:grpSpPr>
        <p:sp>
          <p:nvSpPr>
            <p:cNvPr id="35" name="TextBox 34"/>
            <p:cNvSpPr txBox="1"/>
            <p:nvPr/>
          </p:nvSpPr>
          <p:spPr>
            <a:xfrm>
              <a:off x="254626" y="6030303"/>
              <a:ext cx="1685395"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DISCOVER</a:t>
              </a:r>
              <a:endParaRPr lang="en-US" sz="3500" dirty="0">
                <a:solidFill>
                  <a:srgbClr val="FFFFFF"/>
                </a:solidFill>
                <a:latin typeface="Franchise Bold"/>
                <a:cs typeface="Franchise Bold"/>
              </a:endParaRPr>
            </a:p>
          </p:txBody>
        </p:sp>
        <p:sp>
          <p:nvSpPr>
            <p:cNvPr id="36" name="TextBox 35"/>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Company Slogan</a:t>
              </a:r>
              <a:endParaRPr lang="en-US" sz="1000" i="1" dirty="0">
                <a:solidFill>
                  <a:srgbClr val="FFFFFF"/>
                </a:solidFill>
                <a:latin typeface="Georgia"/>
                <a:cs typeface="Georgia"/>
              </a:endParaRPr>
            </a:p>
          </p:txBody>
        </p:sp>
      </p:grpSp>
      <p:sp>
        <p:nvSpPr>
          <p:cNvPr id="37" name="TextBox 36"/>
          <p:cNvSpPr txBox="1"/>
          <p:nvPr/>
        </p:nvSpPr>
        <p:spPr>
          <a:xfrm>
            <a:off x="7496647" y="6098549"/>
            <a:ext cx="389136" cy="677108"/>
          </a:xfrm>
          <a:prstGeom prst="rect">
            <a:avLst/>
          </a:prstGeom>
          <a:noFill/>
        </p:spPr>
        <p:txBody>
          <a:bodyPr wrap="square" rtlCol="0">
            <a:spAutoFit/>
          </a:bodyPr>
          <a:lstStyle/>
          <a:p>
            <a:r>
              <a:rPr lang="en-US" sz="3800" dirty="0" smtClean="0">
                <a:solidFill>
                  <a:srgbClr val="FFFFFF"/>
                </a:solidFill>
                <a:latin typeface="Franchise Bold"/>
                <a:cs typeface="Franchise Bold"/>
              </a:rPr>
              <a:t>8</a:t>
            </a:r>
            <a:endParaRPr lang="en-US" sz="3800" dirty="0">
              <a:solidFill>
                <a:srgbClr val="FFFFFF"/>
              </a:solidFill>
              <a:latin typeface="Franchise Bold"/>
              <a:cs typeface="Franchise Bold"/>
            </a:endParaRPr>
          </a:p>
        </p:txBody>
      </p:sp>
      <p:sp>
        <p:nvSpPr>
          <p:cNvPr id="38" name="TextBox 37"/>
          <p:cNvSpPr txBox="1"/>
          <p:nvPr/>
        </p:nvSpPr>
        <p:spPr>
          <a:xfrm>
            <a:off x="7829453" y="6073054"/>
            <a:ext cx="653771" cy="677108"/>
          </a:xfrm>
          <a:prstGeom prst="rect">
            <a:avLst/>
          </a:prstGeom>
          <a:noFill/>
        </p:spPr>
        <p:txBody>
          <a:bodyPr wrap="square" rtlCol="0">
            <a:spAutoFit/>
          </a:bodyPr>
          <a:lstStyle/>
          <a:p>
            <a:r>
              <a:rPr lang="en-US" sz="3800" i="1" dirty="0" smtClean="0">
                <a:solidFill>
                  <a:srgbClr val="FFFFFF"/>
                </a:solidFill>
                <a:latin typeface="Georgia"/>
                <a:cs typeface="Georgia"/>
              </a:rPr>
              <a:t>of</a:t>
            </a:r>
            <a:endParaRPr lang="en-US" sz="3800" i="1" dirty="0">
              <a:solidFill>
                <a:srgbClr val="FFFFFF"/>
              </a:solidFill>
              <a:latin typeface="Georgia"/>
              <a:cs typeface="Georgia"/>
            </a:endParaRPr>
          </a:p>
        </p:txBody>
      </p:sp>
      <p:sp>
        <p:nvSpPr>
          <p:cNvPr id="39" name="TextBox 38"/>
          <p:cNvSpPr txBox="1"/>
          <p:nvPr/>
        </p:nvSpPr>
        <p:spPr>
          <a:xfrm>
            <a:off x="8426570" y="6103822"/>
            <a:ext cx="688996" cy="1261884"/>
          </a:xfrm>
          <a:prstGeom prst="rect">
            <a:avLst/>
          </a:prstGeom>
          <a:noFill/>
        </p:spPr>
        <p:txBody>
          <a:bodyPr wrap="square" rtlCol="0">
            <a:spAutoFit/>
          </a:bodyPr>
          <a:lstStyle/>
          <a:p>
            <a:r>
              <a:rPr lang="en-US" sz="3800" dirty="0" smtClean="0">
                <a:solidFill>
                  <a:srgbClr val="FFFFFF"/>
                </a:solidFill>
                <a:latin typeface="Franchise Bold"/>
                <a:cs typeface="Franchise Bold"/>
              </a:rPr>
              <a:t>15</a:t>
            </a:r>
            <a:endParaRPr lang="en-US" sz="3800" dirty="0">
              <a:solidFill>
                <a:srgbClr val="FFFFFF"/>
              </a:solidFill>
              <a:latin typeface="Franchise Bold"/>
              <a:cs typeface="Franchise Bold"/>
            </a:endParaRPr>
          </a:p>
        </p:txBody>
      </p:sp>
      <p:grpSp>
        <p:nvGrpSpPr>
          <p:cNvPr id="3" name="Group 2"/>
          <p:cNvGrpSpPr/>
          <p:nvPr/>
        </p:nvGrpSpPr>
        <p:grpSpPr>
          <a:xfrm>
            <a:off x="1432148" y="2127808"/>
            <a:ext cx="6994422" cy="2050733"/>
            <a:chOff x="1432148" y="2127806"/>
            <a:chExt cx="6994422" cy="2050733"/>
          </a:xfrm>
        </p:grpSpPr>
        <p:sp>
          <p:nvSpPr>
            <p:cNvPr id="2" name="Oval 1"/>
            <p:cNvSpPr/>
            <p:nvPr/>
          </p:nvSpPr>
          <p:spPr>
            <a:xfrm>
              <a:off x="1432148" y="2198727"/>
              <a:ext cx="1979812" cy="197981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TextBox 44"/>
            <p:cNvSpPr txBox="1"/>
            <p:nvPr/>
          </p:nvSpPr>
          <p:spPr>
            <a:xfrm>
              <a:off x="1631187" y="2820170"/>
              <a:ext cx="1961967"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MARKETING</a:t>
              </a:r>
              <a:endParaRPr lang="en-US" sz="3500" dirty="0">
                <a:solidFill>
                  <a:srgbClr val="FFFFFF"/>
                </a:solidFill>
                <a:latin typeface="Franchise Bold"/>
                <a:cs typeface="Franchise Bold"/>
              </a:endParaRPr>
            </a:p>
          </p:txBody>
        </p:sp>
        <p:sp>
          <p:nvSpPr>
            <p:cNvPr id="18" name="Rectangle 17"/>
            <p:cNvSpPr/>
            <p:nvPr/>
          </p:nvSpPr>
          <p:spPr>
            <a:xfrm>
              <a:off x="4380529" y="2127806"/>
              <a:ext cx="4046041" cy="1361911"/>
            </a:xfrm>
            <a:prstGeom prst="rect">
              <a:avLst/>
            </a:prstGeom>
          </p:spPr>
          <p:txBody>
            <a:bodyPr wrap="square">
              <a:spAutoFit/>
            </a:bodyPr>
            <a:lstStyle/>
            <a:p>
              <a:pPr>
                <a:lnSpc>
                  <a:spcPct val="150000"/>
                </a:lnSpc>
              </a:pPr>
              <a:r>
                <a:rPr lang="en-US" sz="1100" dirty="0" err="1">
                  <a:solidFill>
                    <a:schemeClr val="tx1">
                      <a:lumMod val="75000"/>
                      <a:lumOff val="25000"/>
                    </a:schemeClr>
                  </a:solidFill>
                  <a:latin typeface="Georgia"/>
                  <a:cs typeface="Georgia"/>
                </a:rPr>
                <a:t>Lorem</a:t>
              </a:r>
              <a:r>
                <a:rPr lang="en-US" sz="1100" dirty="0">
                  <a:solidFill>
                    <a:schemeClr val="tx1">
                      <a:lumMod val="75000"/>
                      <a:lumOff val="25000"/>
                    </a:schemeClr>
                  </a:solidFill>
                  <a:latin typeface="Georgia"/>
                  <a:cs typeface="Georgia"/>
                </a:rPr>
                <a:t> </a:t>
              </a:r>
              <a:r>
                <a:rPr lang="en-US" sz="1100" dirty="0" err="1">
                  <a:solidFill>
                    <a:schemeClr val="tx1">
                      <a:lumMod val="75000"/>
                      <a:lumOff val="25000"/>
                    </a:schemeClr>
                  </a:solidFill>
                  <a:latin typeface="Georgia"/>
                  <a:cs typeface="Georgia"/>
                </a:rPr>
                <a:t>Ipsum</a:t>
              </a:r>
              <a:r>
                <a:rPr lang="en-US" sz="1100" dirty="0">
                  <a:solidFill>
                    <a:schemeClr val="tx1">
                      <a:lumMod val="75000"/>
                      <a:lumOff val="25000"/>
                    </a:schemeClr>
                  </a:solidFill>
                  <a:latin typeface="Georgia"/>
                  <a:cs typeface="Georgia"/>
                </a:rPr>
                <a:t> is simply dummy text of the printing and typesetting industry. </a:t>
              </a:r>
              <a:r>
                <a:rPr lang="en-US" sz="1100" dirty="0" err="1">
                  <a:solidFill>
                    <a:schemeClr val="tx1">
                      <a:lumMod val="75000"/>
                      <a:lumOff val="25000"/>
                    </a:schemeClr>
                  </a:solidFill>
                  <a:latin typeface="Georgia"/>
                  <a:cs typeface="Georgia"/>
                </a:rPr>
                <a:t>Lorem</a:t>
              </a:r>
              <a:r>
                <a:rPr lang="en-US" sz="1100" dirty="0">
                  <a:solidFill>
                    <a:schemeClr val="tx1">
                      <a:lumMod val="75000"/>
                      <a:lumOff val="25000"/>
                    </a:schemeClr>
                  </a:solidFill>
                  <a:latin typeface="Georgia"/>
                  <a:cs typeface="Georgia"/>
                </a:rPr>
                <a:t> </a:t>
              </a:r>
              <a:r>
                <a:rPr lang="en-US" sz="1100" dirty="0" err="1">
                  <a:solidFill>
                    <a:schemeClr val="tx1">
                      <a:lumMod val="75000"/>
                      <a:lumOff val="25000"/>
                    </a:schemeClr>
                  </a:solidFill>
                  <a:latin typeface="Georgia"/>
                  <a:cs typeface="Georgia"/>
                </a:rPr>
                <a:t>Ipsum</a:t>
              </a:r>
              <a:r>
                <a:rPr lang="en-US" sz="1100" dirty="0">
                  <a:solidFill>
                    <a:schemeClr val="tx1">
                      <a:lumMod val="75000"/>
                      <a:lumOff val="25000"/>
                    </a:schemeClr>
                  </a:solidFill>
                  <a:latin typeface="Georgia"/>
                  <a:cs typeface="Georgia"/>
                </a:rPr>
                <a:t> has been the industry's standard dummy text ever since the 1500s, when an unknown printer took a galley of type and scrambled it to make a type specimen book.</a:t>
              </a:r>
            </a:p>
          </p:txBody>
        </p:sp>
      </p:grpSp>
      <p:sp>
        <p:nvSpPr>
          <p:cNvPr id="19" name="TextBox 18"/>
          <p:cNvSpPr txBox="1"/>
          <p:nvPr/>
        </p:nvSpPr>
        <p:spPr>
          <a:xfrm>
            <a:off x="4388600" y="3659325"/>
            <a:ext cx="4285322" cy="523220"/>
          </a:xfrm>
          <a:prstGeom prst="rect">
            <a:avLst/>
          </a:prstGeom>
          <a:noFill/>
        </p:spPr>
        <p:txBody>
          <a:bodyPr wrap="square" rtlCol="0">
            <a:spAutoFit/>
          </a:bodyPr>
          <a:lstStyle/>
          <a:p>
            <a:r>
              <a:rPr lang="en-US" sz="1400" dirty="0" smtClean="0">
                <a:latin typeface="Georgia"/>
                <a:cs typeface="Georgia"/>
              </a:rPr>
              <a:t>To learn more please visit our website: </a:t>
            </a:r>
          </a:p>
          <a:p>
            <a:r>
              <a:rPr lang="en-US" sz="1400" i="1" dirty="0" err="1" smtClean="0">
                <a:latin typeface="Georgia"/>
                <a:cs typeface="Georgia"/>
              </a:rPr>
              <a:t>www.</a:t>
            </a:r>
            <a:r>
              <a:rPr lang="en-US" sz="1400" i="1" dirty="0" err="1" smtClean="0">
                <a:solidFill>
                  <a:schemeClr val="bg1"/>
                </a:solidFill>
                <a:latin typeface="Georgia"/>
                <a:cs typeface="Georgia"/>
              </a:rPr>
              <a:t>yourcompany</a:t>
            </a:r>
            <a:r>
              <a:rPr lang="en-US" sz="1400" i="1" dirty="0" err="1" smtClean="0">
                <a:latin typeface="Georgia"/>
                <a:cs typeface="Georgia"/>
              </a:rPr>
              <a:t>.com</a:t>
            </a:r>
            <a:endParaRPr lang="en-US" sz="1400" i="1" dirty="0">
              <a:latin typeface="Georgia"/>
              <a:cs typeface="Georgia"/>
            </a:endParaRPr>
          </a:p>
        </p:txBody>
      </p:sp>
      <p:grpSp>
        <p:nvGrpSpPr>
          <p:cNvPr id="20" name="Group 19"/>
          <p:cNvGrpSpPr/>
          <p:nvPr/>
        </p:nvGrpSpPr>
        <p:grpSpPr>
          <a:xfrm>
            <a:off x="1" y="5685711"/>
            <a:ext cx="9143999" cy="357617"/>
            <a:chOff x="0" y="5685709"/>
            <a:chExt cx="9143999" cy="357617"/>
          </a:xfrm>
        </p:grpSpPr>
        <p:pic>
          <p:nvPicPr>
            <p:cNvPr id="21" name="Picture 20" descr="nav-back.png">
              <a:hlinkClick r:id="" action="ppaction://hlinkshowjump?jump=previousslide"/>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22" name="Picture 21" descr="nav-forward.png">
              <a:hlinkClick r:id="" action="ppaction://hlinkshowjump?jump=next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spTree>
    <p:extLst>
      <p:ext uri="{BB962C8B-B14F-4D97-AF65-F5344CB8AC3E}">
        <p14:creationId xmlns:p14="http://schemas.microsoft.com/office/powerpoint/2010/main" val="2929838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dissolve">
                                      <p:cBhvr>
                                        <p:cTn id="19" dur="500"/>
                                        <p:tgtEl>
                                          <p:spTgt spid="3"/>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ppt_x"/>
                                          </p:val>
                                        </p:tav>
                                        <p:tav tm="100000">
                                          <p:val>
                                            <p:strVal val="#ppt_x"/>
                                          </p:val>
                                        </p:tav>
                                      </p:tavLst>
                                    </p:anim>
                                    <p:anim calcmode="lin" valueType="num">
                                      <p:cBhvr additive="base">
                                        <p:cTn id="25"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1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8431" y="127891"/>
            <a:ext cx="5281271" cy="707886"/>
          </a:xfrm>
          <a:prstGeom prst="rect">
            <a:avLst/>
          </a:prstGeom>
          <a:noFill/>
        </p:spPr>
        <p:txBody>
          <a:bodyPr wrap="square" rtlCol="0">
            <a:spAutoFit/>
          </a:bodyPr>
          <a:lstStyle/>
          <a:p>
            <a:r>
              <a:rPr lang="en-US" sz="4000" dirty="0" smtClean="0">
                <a:latin typeface="Franchise Bold"/>
                <a:cs typeface="Franchise Bold"/>
              </a:rPr>
              <a:t>Agen</a:t>
            </a:r>
            <a:r>
              <a:rPr lang="en-US" sz="4000" dirty="0" smtClean="0">
                <a:latin typeface="Franchise Bold"/>
                <a:cs typeface="Franchise Bold"/>
              </a:rPr>
              <a:t>da</a:t>
            </a:r>
            <a:endParaRPr lang="en-US" sz="4000" dirty="0">
              <a:latin typeface="Franchise Bold"/>
              <a:cs typeface="Franchise Bold"/>
            </a:endParaRPr>
          </a:p>
        </p:txBody>
      </p:sp>
      <p:sp>
        <p:nvSpPr>
          <p:cNvPr id="5" name="TextBox 4"/>
          <p:cNvSpPr txBox="1"/>
          <p:nvPr/>
        </p:nvSpPr>
        <p:spPr>
          <a:xfrm>
            <a:off x="274115" y="841724"/>
            <a:ext cx="4285322" cy="307777"/>
          </a:xfrm>
          <a:prstGeom prst="rect">
            <a:avLst/>
          </a:prstGeom>
          <a:noFill/>
        </p:spPr>
        <p:txBody>
          <a:bodyPr wrap="square" rtlCol="0">
            <a:spAutoFit/>
          </a:bodyPr>
          <a:lstStyle/>
          <a:p>
            <a:r>
              <a:rPr lang="en-US" sz="1400" i="1" dirty="0" smtClean="0">
                <a:latin typeface="Georgia"/>
                <a:cs typeface="Georgia"/>
              </a:rPr>
              <a:t>Discussion</a:t>
            </a:r>
            <a:r>
              <a:rPr lang="en-US" sz="1400" i="1" dirty="0" smtClean="0">
                <a:solidFill>
                  <a:schemeClr val="bg1"/>
                </a:solidFill>
                <a:latin typeface="Georgia"/>
                <a:cs typeface="Georgia"/>
              </a:rPr>
              <a:t> questions</a:t>
            </a:r>
            <a:endParaRPr lang="en-US" sz="1400" i="1" dirty="0">
              <a:solidFill>
                <a:schemeClr val="bg1"/>
              </a:solidFill>
              <a:latin typeface="Georgia"/>
              <a:cs typeface="Georgia"/>
            </a:endParaRPr>
          </a:p>
        </p:txBody>
      </p:sp>
      <p:sp>
        <p:nvSpPr>
          <p:cNvPr id="2" name="Rectangle 1"/>
          <p:cNvSpPr/>
          <p:nvPr/>
        </p:nvSpPr>
        <p:spPr>
          <a:xfrm>
            <a:off x="274115" y="1463609"/>
            <a:ext cx="6417630" cy="1938992"/>
          </a:xfrm>
          <a:prstGeom prst="rect">
            <a:avLst/>
          </a:prstGeom>
        </p:spPr>
        <p:txBody>
          <a:bodyPr wrap="square">
            <a:spAutoFit/>
          </a:bodyPr>
          <a:lstStyle/>
          <a:p>
            <a:pPr>
              <a:lnSpc>
                <a:spcPct val="200000"/>
              </a:lnSpc>
            </a:pPr>
            <a:r>
              <a:rPr lang="en-US" sz="2000" dirty="0" smtClean="0">
                <a:solidFill>
                  <a:schemeClr val="tx1">
                    <a:lumMod val="75000"/>
                    <a:lumOff val="25000"/>
                  </a:schemeClr>
                </a:solidFill>
                <a:latin typeface="Georgia"/>
                <a:cs typeface="Georgia"/>
              </a:rPr>
              <a:t>What is process assessment?</a:t>
            </a:r>
          </a:p>
          <a:p>
            <a:pPr>
              <a:lnSpc>
                <a:spcPct val="200000"/>
              </a:lnSpc>
            </a:pPr>
            <a:r>
              <a:rPr lang="en-US" sz="2000" dirty="0" smtClean="0">
                <a:solidFill>
                  <a:schemeClr val="tx1">
                    <a:lumMod val="75000"/>
                    <a:lumOff val="25000"/>
                  </a:schemeClr>
                </a:solidFill>
                <a:latin typeface="Georgia"/>
                <a:cs typeface="Georgia"/>
              </a:rPr>
              <a:t>Why we do a process assessment?</a:t>
            </a:r>
          </a:p>
          <a:p>
            <a:pPr>
              <a:lnSpc>
                <a:spcPct val="200000"/>
              </a:lnSpc>
            </a:pPr>
            <a:r>
              <a:rPr lang="en-US" sz="2000" dirty="0" smtClean="0">
                <a:solidFill>
                  <a:schemeClr val="tx1">
                    <a:lumMod val="75000"/>
                    <a:lumOff val="25000"/>
                  </a:schemeClr>
                </a:solidFill>
                <a:latin typeface="Georgia"/>
                <a:cs typeface="Georgia"/>
              </a:rPr>
              <a:t>Research and describe Process Assessment Methods</a:t>
            </a:r>
            <a:endParaRPr lang="en-US" sz="2000" dirty="0">
              <a:solidFill>
                <a:schemeClr val="tx1">
                  <a:lumMod val="75000"/>
                  <a:lumOff val="25000"/>
                </a:schemeClr>
              </a:solidFill>
              <a:latin typeface="Georgia"/>
              <a:cs typeface="Georgia"/>
            </a:endParaRPr>
          </a:p>
        </p:txBody>
      </p:sp>
      <p:grpSp>
        <p:nvGrpSpPr>
          <p:cNvPr id="6" name="Group 5"/>
          <p:cNvGrpSpPr/>
          <p:nvPr/>
        </p:nvGrpSpPr>
        <p:grpSpPr>
          <a:xfrm>
            <a:off x="1" y="5685711"/>
            <a:ext cx="9143999" cy="357617"/>
            <a:chOff x="0" y="5685709"/>
            <a:chExt cx="9143999" cy="357617"/>
          </a:xfrm>
        </p:grpSpPr>
        <p:pic>
          <p:nvPicPr>
            <p:cNvPr id="15" name="Picture 14" descr="nav-back.png">
              <a:hlinkClick r:id="" action="ppaction://hlinkshowjump?jump=previousslide"/>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16" name="Picture 15" descr="nav-forward.png">
              <a:hlinkClick r:id="" action="ppaction://hlinkshowjump?jump=next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grpSp>
        <p:nvGrpSpPr>
          <p:cNvPr id="19" name="Group 18"/>
          <p:cNvGrpSpPr/>
          <p:nvPr/>
        </p:nvGrpSpPr>
        <p:grpSpPr>
          <a:xfrm>
            <a:off x="254627" y="6030305"/>
            <a:ext cx="1685395" cy="759011"/>
            <a:chOff x="254626" y="6030303"/>
            <a:chExt cx="1685395" cy="759011"/>
          </a:xfrm>
        </p:grpSpPr>
        <p:sp>
          <p:nvSpPr>
            <p:cNvPr id="17" name="TextBox 16"/>
            <p:cNvSpPr txBox="1"/>
            <p:nvPr/>
          </p:nvSpPr>
          <p:spPr>
            <a:xfrm>
              <a:off x="254626" y="6030303"/>
              <a:ext cx="1685395" cy="523220"/>
            </a:xfrm>
            <a:prstGeom prst="rect">
              <a:avLst/>
            </a:prstGeom>
            <a:noFill/>
          </p:spPr>
          <p:txBody>
            <a:bodyPr wrap="square" rtlCol="0">
              <a:spAutoFit/>
            </a:bodyPr>
            <a:lstStyle/>
            <a:p>
              <a:r>
                <a:rPr lang="vi-VN" sz="2800" dirty="0" smtClean="0">
                  <a:solidFill>
                    <a:srgbClr val="FFFFFF"/>
                  </a:solidFill>
                  <a:latin typeface="Franchise Bold"/>
                  <a:cs typeface="Franchise Bold"/>
                </a:rPr>
                <a:t>BigFive</a:t>
              </a:r>
              <a:endParaRPr lang="vi-VN" sz="2800" dirty="0">
                <a:solidFill>
                  <a:srgbClr val="FFFFFF"/>
                </a:solidFill>
                <a:latin typeface="Franchise Bold"/>
                <a:cs typeface="Franchise Bold"/>
              </a:endParaRPr>
            </a:p>
          </p:txBody>
        </p:sp>
        <p:sp>
          <p:nvSpPr>
            <p:cNvPr id="18" name="TextBox 17"/>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We can do it!</a:t>
              </a:r>
              <a:endParaRPr lang="en-US" sz="1000" i="1" dirty="0">
                <a:solidFill>
                  <a:srgbClr val="FFFFFF"/>
                </a:solidFill>
                <a:latin typeface="Georgia"/>
                <a:cs typeface="Georgia"/>
              </a:endParaRPr>
            </a:p>
          </p:txBody>
        </p:sp>
      </p:grpSp>
      <p:cxnSp>
        <p:nvCxnSpPr>
          <p:cNvPr id="23" name="Straight Connector 22"/>
          <p:cNvCxnSpPr/>
          <p:nvPr/>
        </p:nvCxnSpPr>
        <p:spPr>
          <a:xfrm flipH="1">
            <a:off x="4504612" y="3308089"/>
            <a:ext cx="1886" cy="2561169"/>
          </a:xfrm>
          <a:prstGeom prst="line">
            <a:avLst/>
          </a:prstGeom>
          <a:ln>
            <a:solidFill>
              <a:schemeClr val="tx1">
                <a:lumMod val="25000"/>
                <a:lumOff val="75000"/>
              </a:schemeClr>
            </a:solidFill>
          </a:ln>
        </p:spPr>
        <p:style>
          <a:lnRef idx="1">
            <a:schemeClr val="dk1"/>
          </a:lnRef>
          <a:fillRef idx="0">
            <a:schemeClr val="dk1"/>
          </a:fillRef>
          <a:effectRef idx="0">
            <a:schemeClr val="dk1"/>
          </a:effectRef>
          <a:fontRef idx="minor">
            <a:schemeClr val="tx1"/>
          </a:fontRef>
        </p:style>
      </p:cxnSp>
      <p:cxnSp>
        <p:nvCxnSpPr>
          <p:cNvPr id="25" name="Straight Connector 24"/>
          <p:cNvCxnSpPr/>
          <p:nvPr/>
        </p:nvCxnSpPr>
        <p:spPr>
          <a:xfrm flipH="1">
            <a:off x="4504612" y="-111813"/>
            <a:ext cx="1886" cy="3035122"/>
          </a:xfrm>
          <a:prstGeom prst="line">
            <a:avLst/>
          </a:prstGeom>
          <a:ln>
            <a:solidFill>
              <a:schemeClr val="tx1">
                <a:lumMod val="25000"/>
                <a:lumOff val="75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623955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dissolve">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8431" y="127893"/>
            <a:ext cx="5281271" cy="2092881"/>
          </a:xfrm>
          <a:prstGeom prst="rect">
            <a:avLst/>
          </a:prstGeom>
          <a:noFill/>
        </p:spPr>
        <p:txBody>
          <a:bodyPr wrap="square" rtlCol="0">
            <a:spAutoFit/>
          </a:bodyPr>
          <a:lstStyle/>
          <a:p>
            <a:r>
              <a:rPr lang="en-US" sz="6500" dirty="0" smtClean="0">
                <a:latin typeface="Franchise Bold"/>
                <a:cs typeface="Franchise Bold"/>
              </a:rPr>
              <a:t>OUR PROCESS</a:t>
            </a:r>
            <a:endParaRPr lang="en-US" sz="6500" dirty="0">
              <a:latin typeface="Franchise Bold"/>
              <a:cs typeface="Franchise Bold"/>
            </a:endParaRPr>
          </a:p>
        </p:txBody>
      </p:sp>
      <p:sp>
        <p:nvSpPr>
          <p:cNvPr id="5" name="TextBox 4"/>
          <p:cNvSpPr txBox="1"/>
          <p:nvPr/>
        </p:nvSpPr>
        <p:spPr>
          <a:xfrm>
            <a:off x="274115" y="1158637"/>
            <a:ext cx="4285322" cy="307777"/>
          </a:xfrm>
          <a:prstGeom prst="rect">
            <a:avLst/>
          </a:prstGeom>
          <a:noFill/>
        </p:spPr>
        <p:txBody>
          <a:bodyPr wrap="square" rtlCol="0">
            <a:spAutoFit/>
          </a:bodyPr>
          <a:lstStyle/>
          <a:p>
            <a:r>
              <a:rPr lang="en-US" sz="1400" dirty="0">
                <a:latin typeface="Georgia"/>
                <a:cs typeface="Georgia"/>
              </a:rPr>
              <a:t>This is how we work with our </a:t>
            </a:r>
            <a:r>
              <a:rPr lang="en-US" sz="1400" i="1" dirty="0">
                <a:solidFill>
                  <a:schemeClr val="bg1"/>
                </a:solidFill>
                <a:latin typeface="Georgia"/>
                <a:cs typeface="Georgia"/>
              </a:rPr>
              <a:t>clients</a:t>
            </a:r>
          </a:p>
        </p:txBody>
      </p:sp>
      <p:grpSp>
        <p:nvGrpSpPr>
          <p:cNvPr id="34" name="Group 33"/>
          <p:cNvGrpSpPr/>
          <p:nvPr/>
        </p:nvGrpSpPr>
        <p:grpSpPr>
          <a:xfrm>
            <a:off x="254627" y="6030305"/>
            <a:ext cx="1685395" cy="1169551"/>
            <a:chOff x="254626" y="6030303"/>
            <a:chExt cx="1685395" cy="1169551"/>
          </a:xfrm>
        </p:grpSpPr>
        <p:sp>
          <p:nvSpPr>
            <p:cNvPr id="35" name="TextBox 34"/>
            <p:cNvSpPr txBox="1"/>
            <p:nvPr/>
          </p:nvSpPr>
          <p:spPr>
            <a:xfrm>
              <a:off x="254626" y="6030303"/>
              <a:ext cx="1685395"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DISCOVER</a:t>
              </a:r>
              <a:endParaRPr lang="en-US" sz="3500" dirty="0">
                <a:solidFill>
                  <a:srgbClr val="FFFFFF"/>
                </a:solidFill>
                <a:latin typeface="Franchise Bold"/>
                <a:cs typeface="Franchise Bold"/>
              </a:endParaRPr>
            </a:p>
          </p:txBody>
        </p:sp>
        <p:sp>
          <p:nvSpPr>
            <p:cNvPr id="36" name="TextBox 35"/>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Company Slogan</a:t>
              </a:r>
              <a:endParaRPr lang="en-US" sz="1000" i="1" dirty="0">
                <a:solidFill>
                  <a:srgbClr val="FFFFFF"/>
                </a:solidFill>
                <a:latin typeface="Georgia"/>
                <a:cs typeface="Georgia"/>
              </a:endParaRPr>
            </a:p>
          </p:txBody>
        </p:sp>
      </p:grpSp>
      <p:sp>
        <p:nvSpPr>
          <p:cNvPr id="37" name="TextBox 36"/>
          <p:cNvSpPr txBox="1"/>
          <p:nvPr/>
        </p:nvSpPr>
        <p:spPr>
          <a:xfrm>
            <a:off x="7496647" y="6098549"/>
            <a:ext cx="389136" cy="677108"/>
          </a:xfrm>
          <a:prstGeom prst="rect">
            <a:avLst/>
          </a:prstGeom>
          <a:noFill/>
        </p:spPr>
        <p:txBody>
          <a:bodyPr wrap="square" rtlCol="0">
            <a:spAutoFit/>
          </a:bodyPr>
          <a:lstStyle/>
          <a:p>
            <a:r>
              <a:rPr lang="en-US" sz="3800" dirty="0" smtClean="0">
                <a:solidFill>
                  <a:srgbClr val="FFFFFF"/>
                </a:solidFill>
                <a:latin typeface="Franchise Bold"/>
                <a:cs typeface="Franchise Bold"/>
              </a:rPr>
              <a:t>9</a:t>
            </a:r>
          </a:p>
        </p:txBody>
      </p:sp>
      <p:sp>
        <p:nvSpPr>
          <p:cNvPr id="38" name="TextBox 37"/>
          <p:cNvSpPr txBox="1"/>
          <p:nvPr/>
        </p:nvSpPr>
        <p:spPr>
          <a:xfrm>
            <a:off x="7829453" y="6073054"/>
            <a:ext cx="653771" cy="677108"/>
          </a:xfrm>
          <a:prstGeom prst="rect">
            <a:avLst/>
          </a:prstGeom>
          <a:noFill/>
        </p:spPr>
        <p:txBody>
          <a:bodyPr wrap="square" rtlCol="0">
            <a:spAutoFit/>
          </a:bodyPr>
          <a:lstStyle/>
          <a:p>
            <a:r>
              <a:rPr lang="en-US" sz="3800" i="1" dirty="0" smtClean="0">
                <a:solidFill>
                  <a:srgbClr val="FFFFFF"/>
                </a:solidFill>
                <a:latin typeface="Georgia"/>
                <a:cs typeface="Georgia"/>
              </a:rPr>
              <a:t>of</a:t>
            </a:r>
            <a:endParaRPr lang="en-US" sz="3800" i="1" dirty="0">
              <a:solidFill>
                <a:srgbClr val="FFFFFF"/>
              </a:solidFill>
              <a:latin typeface="Georgia"/>
              <a:cs typeface="Georgia"/>
            </a:endParaRPr>
          </a:p>
        </p:txBody>
      </p:sp>
      <p:sp>
        <p:nvSpPr>
          <p:cNvPr id="39" name="TextBox 38"/>
          <p:cNvSpPr txBox="1"/>
          <p:nvPr/>
        </p:nvSpPr>
        <p:spPr>
          <a:xfrm>
            <a:off x="8426570" y="6103822"/>
            <a:ext cx="688996" cy="1261884"/>
          </a:xfrm>
          <a:prstGeom prst="rect">
            <a:avLst/>
          </a:prstGeom>
          <a:noFill/>
        </p:spPr>
        <p:txBody>
          <a:bodyPr wrap="square" rtlCol="0">
            <a:spAutoFit/>
          </a:bodyPr>
          <a:lstStyle/>
          <a:p>
            <a:r>
              <a:rPr lang="en-US" sz="3800" dirty="0" smtClean="0">
                <a:solidFill>
                  <a:srgbClr val="FFFFFF"/>
                </a:solidFill>
                <a:latin typeface="Franchise Bold"/>
                <a:cs typeface="Franchise Bold"/>
              </a:rPr>
              <a:t>15</a:t>
            </a:r>
            <a:endParaRPr lang="en-US" sz="3800" dirty="0">
              <a:solidFill>
                <a:srgbClr val="FFFFFF"/>
              </a:solidFill>
              <a:latin typeface="Franchise Bold"/>
              <a:cs typeface="Franchise Bold"/>
            </a:endParaRPr>
          </a:p>
        </p:txBody>
      </p:sp>
      <p:grpSp>
        <p:nvGrpSpPr>
          <p:cNvPr id="8" name="Group 7"/>
          <p:cNvGrpSpPr/>
          <p:nvPr/>
        </p:nvGrpSpPr>
        <p:grpSpPr>
          <a:xfrm>
            <a:off x="3348695" y="1466412"/>
            <a:ext cx="2757498" cy="1979812"/>
            <a:chOff x="3348695" y="1466412"/>
            <a:chExt cx="2757498" cy="1979812"/>
          </a:xfrm>
        </p:grpSpPr>
        <p:grpSp>
          <p:nvGrpSpPr>
            <p:cNvPr id="6" name="Group 5"/>
            <p:cNvGrpSpPr/>
            <p:nvPr/>
          </p:nvGrpSpPr>
          <p:grpSpPr>
            <a:xfrm>
              <a:off x="3348695" y="1466412"/>
              <a:ext cx="2284220" cy="1979812"/>
              <a:chOff x="3348695" y="1466412"/>
              <a:chExt cx="2284220" cy="1979812"/>
            </a:xfrm>
          </p:grpSpPr>
          <p:sp>
            <p:nvSpPr>
              <p:cNvPr id="2" name="Oval 1"/>
              <p:cNvSpPr/>
              <p:nvPr/>
            </p:nvSpPr>
            <p:spPr>
              <a:xfrm>
                <a:off x="3348695" y="1466412"/>
                <a:ext cx="1979812" cy="197981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TextBox 44"/>
              <p:cNvSpPr txBox="1"/>
              <p:nvPr/>
            </p:nvSpPr>
            <p:spPr>
              <a:xfrm>
                <a:off x="3670948" y="2110868"/>
                <a:ext cx="1961967"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DISCOVER</a:t>
                </a:r>
                <a:endParaRPr lang="en-US" sz="3500" dirty="0">
                  <a:solidFill>
                    <a:srgbClr val="FFFFFF"/>
                  </a:solidFill>
                  <a:latin typeface="Franchise Bold"/>
                  <a:cs typeface="Franchise Bold"/>
                </a:endParaRPr>
              </a:p>
            </p:txBody>
          </p:sp>
          <p:sp>
            <p:nvSpPr>
              <p:cNvPr id="3" name="Oval 2"/>
              <p:cNvSpPr/>
              <p:nvPr/>
            </p:nvSpPr>
            <p:spPr>
              <a:xfrm>
                <a:off x="5075506" y="2189252"/>
                <a:ext cx="483342" cy="483342"/>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5200552" y="2249835"/>
                <a:ext cx="255909" cy="307777"/>
              </a:xfrm>
              <a:prstGeom prst="rect">
                <a:avLst/>
              </a:prstGeom>
              <a:noFill/>
            </p:spPr>
            <p:txBody>
              <a:bodyPr wrap="square" rtlCol="0">
                <a:spAutoFit/>
              </a:bodyPr>
              <a:lstStyle/>
              <a:p>
                <a:r>
                  <a:rPr lang="en-US" sz="1400" dirty="0" smtClean="0">
                    <a:latin typeface="Georgia"/>
                    <a:cs typeface="Georgia"/>
                  </a:rPr>
                  <a:t>1</a:t>
                </a:r>
                <a:endParaRPr lang="en-US" sz="1400" i="1" dirty="0">
                  <a:solidFill>
                    <a:schemeClr val="bg1"/>
                  </a:solidFill>
                  <a:latin typeface="Georgia"/>
                  <a:cs typeface="Georgia"/>
                </a:endParaRPr>
              </a:p>
            </p:txBody>
          </p:sp>
        </p:grpSp>
        <p:pic>
          <p:nvPicPr>
            <p:cNvPr id="7" name="Picture 6" descr="arrow.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51196" y="1959626"/>
              <a:ext cx="654997" cy="459251"/>
            </a:xfrm>
            <a:prstGeom prst="rect">
              <a:avLst/>
            </a:prstGeom>
          </p:spPr>
        </p:pic>
      </p:grpSp>
      <p:grpSp>
        <p:nvGrpSpPr>
          <p:cNvPr id="9" name="Group 8"/>
          <p:cNvGrpSpPr/>
          <p:nvPr/>
        </p:nvGrpSpPr>
        <p:grpSpPr>
          <a:xfrm>
            <a:off x="5333228" y="2529776"/>
            <a:ext cx="2407434" cy="2654749"/>
            <a:chOff x="5333228" y="2529774"/>
            <a:chExt cx="2407434" cy="2654749"/>
          </a:xfrm>
        </p:grpSpPr>
        <p:grpSp>
          <p:nvGrpSpPr>
            <p:cNvPr id="28" name="Group 27"/>
            <p:cNvGrpSpPr/>
            <p:nvPr/>
          </p:nvGrpSpPr>
          <p:grpSpPr>
            <a:xfrm>
              <a:off x="5333228" y="2529774"/>
              <a:ext cx="2407434" cy="1979812"/>
              <a:chOff x="3348695" y="1466412"/>
              <a:chExt cx="2407434" cy="1979812"/>
            </a:xfrm>
          </p:grpSpPr>
          <p:sp>
            <p:nvSpPr>
              <p:cNvPr id="29" name="Oval 28"/>
              <p:cNvSpPr/>
              <p:nvPr/>
            </p:nvSpPr>
            <p:spPr>
              <a:xfrm>
                <a:off x="3348695" y="1466412"/>
                <a:ext cx="1979812" cy="197981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TextBox 29"/>
              <p:cNvSpPr txBox="1"/>
              <p:nvPr/>
            </p:nvSpPr>
            <p:spPr>
              <a:xfrm>
                <a:off x="3794162" y="2110868"/>
                <a:ext cx="1961967" cy="630942"/>
              </a:xfrm>
              <a:prstGeom prst="rect">
                <a:avLst/>
              </a:prstGeom>
              <a:noFill/>
            </p:spPr>
            <p:txBody>
              <a:bodyPr wrap="square" rtlCol="0">
                <a:spAutoFit/>
              </a:bodyPr>
              <a:lstStyle/>
              <a:p>
                <a:r>
                  <a:rPr lang="en-US" sz="3500" dirty="0" smtClean="0">
                    <a:solidFill>
                      <a:srgbClr val="FFFFFF"/>
                    </a:solidFill>
                    <a:latin typeface="Franchise Bold"/>
                    <a:cs typeface="Franchise Bold"/>
                  </a:rPr>
                  <a:t>REFINE</a:t>
                </a:r>
                <a:endParaRPr lang="en-US" sz="3500" dirty="0">
                  <a:solidFill>
                    <a:srgbClr val="FFFFFF"/>
                  </a:solidFill>
                  <a:latin typeface="Franchise Bold"/>
                  <a:cs typeface="Franchise Bold"/>
                </a:endParaRPr>
              </a:p>
            </p:txBody>
          </p:sp>
          <p:sp>
            <p:nvSpPr>
              <p:cNvPr id="31" name="Oval 30"/>
              <p:cNvSpPr/>
              <p:nvPr/>
            </p:nvSpPr>
            <p:spPr>
              <a:xfrm>
                <a:off x="5075506" y="2189252"/>
                <a:ext cx="483342" cy="483342"/>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TextBox 31"/>
              <p:cNvSpPr txBox="1"/>
              <p:nvPr/>
            </p:nvSpPr>
            <p:spPr>
              <a:xfrm>
                <a:off x="5200552" y="2249835"/>
                <a:ext cx="255909" cy="307777"/>
              </a:xfrm>
              <a:prstGeom prst="rect">
                <a:avLst/>
              </a:prstGeom>
              <a:noFill/>
            </p:spPr>
            <p:txBody>
              <a:bodyPr wrap="square" rtlCol="0">
                <a:spAutoFit/>
              </a:bodyPr>
              <a:lstStyle/>
              <a:p>
                <a:r>
                  <a:rPr lang="en-US" sz="1400" dirty="0" smtClean="0">
                    <a:latin typeface="Georgia"/>
                    <a:cs typeface="Georgia"/>
                  </a:rPr>
                  <a:t>2</a:t>
                </a:r>
                <a:endParaRPr lang="en-US" sz="1400" i="1" dirty="0">
                  <a:solidFill>
                    <a:schemeClr val="bg1"/>
                  </a:solidFill>
                  <a:latin typeface="Georgia"/>
                  <a:cs typeface="Georgia"/>
                </a:endParaRPr>
              </a:p>
            </p:txBody>
          </p:sp>
        </p:grpSp>
        <p:pic>
          <p:nvPicPr>
            <p:cNvPr id="44" name="Picture 43" descr="arrow.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6300000">
              <a:off x="5472130" y="4627399"/>
              <a:ext cx="654997" cy="459251"/>
            </a:xfrm>
            <a:prstGeom prst="rect">
              <a:avLst/>
            </a:prstGeom>
          </p:spPr>
        </p:pic>
      </p:grpSp>
      <p:grpSp>
        <p:nvGrpSpPr>
          <p:cNvPr id="11" name="Group 10"/>
          <p:cNvGrpSpPr/>
          <p:nvPr/>
        </p:nvGrpSpPr>
        <p:grpSpPr>
          <a:xfrm>
            <a:off x="2642499" y="3684198"/>
            <a:ext cx="3078227" cy="1979812"/>
            <a:chOff x="2642499" y="3684198"/>
            <a:chExt cx="3078227" cy="1979812"/>
          </a:xfrm>
        </p:grpSpPr>
        <p:grpSp>
          <p:nvGrpSpPr>
            <p:cNvPr id="23" name="Group 22"/>
            <p:cNvGrpSpPr/>
            <p:nvPr/>
          </p:nvGrpSpPr>
          <p:grpSpPr>
            <a:xfrm>
              <a:off x="3379638" y="3684198"/>
              <a:ext cx="2341088" cy="1979812"/>
              <a:chOff x="3348695" y="1466412"/>
              <a:chExt cx="2341088" cy="1979812"/>
            </a:xfrm>
          </p:grpSpPr>
          <p:sp>
            <p:nvSpPr>
              <p:cNvPr id="24" name="Oval 23"/>
              <p:cNvSpPr/>
              <p:nvPr/>
            </p:nvSpPr>
            <p:spPr>
              <a:xfrm>
                <a:off x="3348695" y="1466412"/>
                <a:ext cx="1979812" cy="197981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TextBox 24"/>
              <p:cNvSpPr txBox="1"/>
              <p:nvPr/>
            </p:nvSpPr>
            <p:spPr>
              <a:xfrm>
                <a:off x="3727816" y="2110868"/>
                <a:ext cx="1961967"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LAUNCH</a:t>
                </a:r>
                <a:endParaRPr lang="en-US" sz="3500" dirty="0">
                  <a:solidFill>
                    <a:srgbClr val="FFFFFF"/>
                  </a:solidFill>
                  <a:latin typeface="Franchise Bold"/>
                  <a:cs typeface="Franchise Bold"/>
                </a:endParaRPr>
              </a:p>
            </p:txBody>
          </p:sp>
          <p:sp>
            <p:nvSpPr>
              <p:cNvPr id="26" name="Oval 25"/>
              <p:cNvSpPr/>
              <p:nvPr/>
            </p:nvSpPr>
            <p:spPr>
              <a:xfrm>
                <a:off x="5075506" y="2189252"/>
                <a:ext cx="483342" cy="483342"/>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5181596" y="2249835"/>
                <a:ext cx="255909" cy="307777"/>
              </a:xfrm>
              <a:prstGeom prst="rect">
                <a:avLst/>
              </a:prstGeom>
              <a:noFill/>
            </p:spPr>
            <p:txBody>
              <a:bodyPr wrap="square" rtlCol="0">
                <a:spAutoFit/>
              </a:bodyPr>
              <a:lstStyle/>
              <a:p>
                <a:r>
                  <a:rPr lang="en-US" sz="1400" dirty="0" smtClean="0">
                    <a:latin typeface="Georgia"/>
                    <a:cs typeface="Georgia"/>
                  </a:rPr>
                  <a:t>3</a:t>
                </a:r>
                <a:endParaRPr lang="en-US" sz="1400" i="1" dirty="0">
                  <a:solidFill>
                    <a:schemeClr val="bg1"/>
                  </a:solidFill>
                  <a:latin typeface="Georgia"/>
                  <a:cs typeface="Georgia"/>
                </a:endParaRPr>
              </a:p>
            </p:txBody>
          </p:sp>
        </p:grpSp>
        <p:pic>
          <p:nvPicPr>
            <p:cNvPr id="46" name="Picture 45" descr="arrow.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1404832">
              <a:off x="2642499" y="4559443"/>
              <a:ext cx="654997" cy="459251"/>
            </a:xfrm>
            <a:prstGeom prst="rect">
              <a:avLst/>
            </a:prstGeom>
          </p:spPr>
        </p:pic>
      </p:grpSp>
      <p:grpSp>
        <p:nvGrpSpPr>
          <p:cNvPr id="10" name="Group 9"/>
          <p:cNvGrpSpPr/>
          <p:nvPr/>
        </p:nvGrpSpPr>
        <p:grpSpPr>
          <a:xfrm>
            <a:off x="1341846" y="1884845"/>
            <a:ext cx="2540126" cy="2671535"/>
            <a:chOff x="1341846" y="1884843"/>
            <a:chExt cx="2540126" cy="2671535"/>
          </a:xfrm>
        </p:grpSpPr>
        <p:grpSp>
          <p:nvGrpSpPr>
            <p:cNvPr id="33" name="Group 32"/>
            <p:cNvGrpSpPr/>
            <p:nvPr/>
          </p:nvGrpSpPr>
          <p:grpSpPr>
            <a:xfrm>
              <a:off x="1341846" y="2576566"/>
              <a:ext cx="2540126" cy="1979812"/>
              <a:chOff x="3348695" y="1466412"/>
              <a:chExt cx="2540126" cy="1979812"/>
            </a:xfrm>
          </p:grpSpPr>
          <p:sp>
            <p:nvSpPr>
              <p:cNvPr id="40" name="Oval 39"/>
              <p:cNvSpPr/>
              <p:nvPr/>
            </p:nvSpPr>
            <p:spPr>
              <a:xfrm>
                <a:off x="3348695" y="1466412"/>
                <a:ext cx="1979812" cy="197981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TextBox 40"/>
              <p:cNvSpPr txBox="1"/>
              <p:nvPr/>
            </p:nvSpPr>
            <p:spPr>
              <a:xfrm>
                <a:off x="3926854" y="2110868"/>
                <a:ext cx="1961967" cy="630942"/>
              </a:xfrm>
              <a:prstGeom prst="rect">
                <a:avLst/>
              </a:prstGeom>
              <a:noFill/>
            </p:spPr>
            <p:txBody>
              <a:bodyPr wrap="square" rtlCol="0">
                <a:spAutoFit/>
              </a:bodyPr>
              <a:lstStyle/>
              <a:p>
                <a:r>
                  <a:rPr lang="en-US" sz="3500" dirty="0" smtClean="0">
                    <a:solidFill>
                      <a:srgbClr val="FFFFFF"/>
                    </a:solidFill>
                    <a:latin typeface="Franchise Bold"/>
                    <a:cs typeface="Franchise Bold"/>
                  </a:rPr>
                  <a:t>TEST</a:t>
                </a:r>
                <a:endParaRPr lang="en-US" sz="3500" dirty="0">
                  <a:solidFill>
                    <a:srgbClr val="FFFFFF"/>
                  </a:solidFill>
                  <a:latin typeface="Franchise Bold"/>
                  <a:cs typeface="Franchise Bold"/>
                </a:endParaRPr>
              </a:p>
            </p:txBody>
          </p:sp>
          <p:sp>
            <p:nvSpPr>
              <p:cNvPr id="42" name="Oval 41"/>
              <p:cNvSpPr/>
              <p:nvPr/>
            </p:nvSpPr>
            <p:spPr>
              <a:xfrm>
                <a:off x="5075506" y="2189252"/>
                <a:ext cx="483342" cy="483342"/>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TextBox 42"/>
              <p:cNvSpPr txBox="1"/>
              <p:nvPr/>
            </p:nvSpPr>
            <p:spPr>
              <a:xfrm>
                <a:off x="5172118" y="2249835"/>
                <a:ext cx="255909" cy="307777"/>
              </a:xfrm>
              <a:prstGeom prst="rect">
                <a:avLst/>
              </a:prstGeom>
              <a:noFill/>
            </p:spPr>
            <p:txBody>
              <a:bodyPr wrap="square" rtlCol="0">
                <a:spAutoFit/>
              </a:bodyPr>
              <a:lstStyle/>
              <a:p>
                <a:r>
                  <a:rPr lang="en-US" sz="1400" dirty="0" smtClean="0">
                    <a:latin typeface="Georgia"/>
                    <a:cs typeface="Georgia"/>
                  </a:rPr>
                  <a:t>4</a:t>
                </a:r>
                <a:endParaRPr lang="en-US" sz="1400" i="1" dirty="0">
                  <a:solidFill>
                    <a:schemeClr val="bg1"/>
                  </a:solidFill>
                  <a:latin typeface="Georgia"/>
                  <a:cs typeface="Georgia"/>
                </a:endParaRPr>
              </a:p>
            </p:txBody>
          </p:sp>
        </p:grpSp>
        <p:pic>
          <p:nvPicPr>
            <p:cNvPr id="47" name="Picture 46" descr="arrow.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7727079">
              <a:off x="2601004" y="1982716"/>
              <a:ext cx="654997" cy="459251"/>
            </a:xfrm>
            <a:prstGeom prst="rect">
              <a:avLst/>
            </a:prstGeom>
          </p:spPr>
        </p:pic>
      </p:grpSp>
      <p:grpSp>
        <p:nvGrpSpPr>
          <p:cNvPr id="48" name="Group 47"/>
          <p:cNvGrpSpPr/>
          <p:nvPr/>
        </p:nvGrpSpPr>
        <p:grpSpPr>
          <a:xfrm>
            <a:off x="1" y="5685711"/>
            <a:ext cx="9143999" cy="357617"/>
            <a:chOff x="0" y="5685709"/>
            <a:chExt cx="9143999" cy="357617"/>
          </a:xfrm>
        </p:grpSpPr>
        <p:pic>
          <p:nvPicPr>
            <p:cNvPr id="49" name="Picture 48" descr="nav-back.png">
              <a:hlinkClick r:id="" action="ppaction://hlinkshowjump?jump=previous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50" name="Picture 49" descr="nav-forward.png">
              <a:hlinkClick r:id="" action="ppaction://hlinkshowjump?jump=nextslide"/>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spTree>
    <p:extLst>
      <p:ext uri="{BB962C8B-B14F-4D97-AF65-F5344CB8AC3E}">
        <p14:creationId xmlns:p14="http://schemas.microsoft.com/office/powerpoint/2010/main" val="2147764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dissolve">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dissolve">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dissolve">
                                      <p:cBhvr>
                                        <p:cTn id="29" dur="500"/>
                                        <p:tgtEl>
                                          <p:spTgt spid="11"/>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nodeType="click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dissolve">
                                      <p:cBhvr>
                                        <p:cTn id="3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8431" y="127893"/>
            <a:ext cx="5281271" cy="1092607"/>
          </a:xfrm>
          <a:prstGeom prst="rect">
            <a:avLst/>
          </a:prstGeom>
          <a:noFill/>
        </p:spPr>
        <p:txBody>
          <a:bodyPr wrap="square" rtlCol="0">
            <a:spAutoFit/>
          </a:bodyPr>
          <a:lstStyle/>
          <a:p>
            <a:r>
              <a:rPr lang="en-US" sz="6500" dirty="0" smtClean="0">
                <a:latin typeface="Franchise Bold"/>
                <a:cs typeface="Franchise Bold"/>
              </a:rPr>
              <a:t>DISCOVER</a:t>
            </a:r>
            <a:endParaRPr lang="en-US" sz="6500" dirty="0">
              <a:latin typeface="Franchise Bold"/>
              <a:cs typeface="Franchise Bold"/>
            </a:endParaRPr>
          </a:p>
        </p:txBody>
      </p:sp>
      <p:sp>
        <p:nvSpPr>
          <p:cNvPr id="5" name="TextBox 4"/>
          <p:cNvSpPr txBox="1"/>
          <p:nvPr/>
        </p:nvSpPr>
        <p:spPr>
          <a:xfrm>
            <a:off x="274115" y="1158637"/>
            <a:ext cx="4285322" cy="307777"/>
          </a:xfrm>
          <a:prstGeom prst="rect">
            <a:avLst/>
          </a:prstGeom>
          <a:noFill/>
        </p:spPr>
        <p:txBody>
          <a:bodyPr wrap="square" rtlCol="0">
            <a:spAutoFit/>
          </a:bodyPr>
          <a:lstStyle/>
          <a:p>
            <a:r>
              <a:rPr lang="en-US" sz="1400" dirty="0" smtClean="0">
                <a:latin typeface="Georgia"/>
                <a:cs typeface="Georgia"/>
              </a:rPr>
              <a:t>This is how we work with our </a:t>
            </a:r>
            <a:r>
              <a:rPr lang="en-US" sz="1400" i="1" dirty="0" smtClean="0">
                <a:solidFill>
                  <a:schemeClr val="bg1"/>
                </a:solidFill>
                <a:latin typeface="Georgia"/>
                <a:cs typeface="Georgia"/>
              </a:rPr>
              <a:t>clients</a:t>
            </a:r>
            <a:endParaRPr lang="en-US" sz="1400" i="1" dirty="0">
              <a:solidFill>
                <a:schemeClr val="bg1"/>
              </a:solidFill>
              <a:latin typeface="Georgia"/>
              <a:cs typeface="Georgia"/>
            </a:endParaRPr>
          </a:p>
        </p:txBody>
      </p:sp>
      <p:grpSp>
        <p:nvGrpSpPr>
          <p:cNvPr id="34" name="Group 33"/>
          <p:cNvGrpSpPr/>
          <p:nvPr/>
        </p:nvGrpSpPr>
        <p:grpSpPr>
          <a:xfrm>
            <a:off x="254627" y="6030305"/>
            <a:ext cx="1685395" cy="1169551"/>
            <a:chOff x="254626" y="6030303"/>
            <a:chExt cx="1685395" cy="1169551"/>
          </a:xfrm>
        </p:grpSpPr>
        <p:sp>
          <p:nvSpPr>
            <p:cNvPr id="35" name="TextBox 34"/>
            <p:cNvSpPr txBox="1"/>
            <p:nvPr/>
          </p:nvSpPr>
          <p:spPr>
            <a:xfrm>
              <a:off x="254626" y="6030303"/>
              <a:ext cx="1685395"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DISCOVER</a:t>
              </a:r>
              <a:endParaRPr lang="en-US" sz="3500" dirty="0">
                <a:solidFill>
                  <a:srgbClr val="FFFFFF"/>
                </a:solidFill>
                <a:latin typeface="Franchise Bold"/>
                <a:cs typeface="Franchise Bold"/>
              </a:endParaRPr>
            </a:p>
          </p:txBody>
        </p:sp>
        <p:sp>
          <p:nvSpPr>
            <p:cNvPr id="36" name="TextBox 35"/>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Company Slogan</a:t>
              </a:r>
              <a:endParaRPr lang="en-US" sz="1000" i="1" dirty="0">
                <a:solidFill>
                  <a:srgbClr val="FFFFFF"/>
                </a:solidFill>
                <a:latin typeface="Georgia"/>
                <a:cs typeface="Georgia"/>
              </a:endParaRPr>
            </a:p>
          </p:txBody>
        </p:sp>
      </p:grpSp>
      <p:sp>
        <p:nvSpPr>
          <p:cNvPr id="37" name="TextBox 36"/>
          <p:cNvSpPr txBox="1"/>
          <p:nvPr/>
        </p:nvSpPr>
        <p:spPr>
          <a:xfrm>
            <a:off x="7364485" y="6098549"/>
            <a:ext cx="625556" cy="1261884"/>
          </a:xfrm>
          <a:prstGeom prst="rect">
            <a:avLst/>
          </a:prstGeom>
          <a:noFill/>
        </p:spPr>
        <p:txBody>
          <a:bodyPr wrap="square" rtlCol="0">
            <a:spAutoFit/>
          </a:bodyPr>
          <a:lstStyle/>
          <a:p>
            <a:r>
              <a:rPr lang="en-US" sz="3800" dirty="0" smtClean="0">
                <a:solidFill>
                  <a:srgbClr val="FFFFFF"/>
                </a:solidFill>
                <a:latin typeface="Franchise Bold"/>
                <a:cs typeface="Franchise Bold"/>
              </a:rPr>
              <a:t>10</a:t>
            </a:r>
            <a:endParaRPr lang="en-US" sz="3800" dirty="0">
              <a:solidFill>
                <a:srgbClr val="FFFFFF"/>
              </a:solidFill>
              <a:latin typeface="Franchise Bold"/>
              <a:cs typeface="Franchise Bold"/>
            </a:endParaRPr>
          </a:p>
        </p:txBody>
      </p:sp>
      <p:sp>
        <p:nvSpPr>
          <p:cNvPr id="38" name="TextBox 37"/>
          <p:cNvSpPr txBox="1"/>
          <p:nvPr/>
        </p:nvSpPr>
        <p:spPr>
          <a:xfrm>
            <a:off x="7829453" y="6073054"/>
            <a:ext cx="653771" cy="677108"/>
          </a:xfrm>
          <a:prstGeom prst="rect">
            <a:avLst/>
          </a:prstGeom>
          <a:noFill/>
        </p:spPr>
        <p:txBody>
          <a:bodyPr wrap="square" rtlCol="0">
            <a:spAutoFit/>
          </a:bodyPr>
          <a:lstStyle/>
          <a:p>
            <a:r>
              <a:rPr lang="en-US" sz="3800" i="1" dirty="0" smtClean="0">
                <a:solidFill>
                  <a:srgbClr val="FFFFFF"/>
                </a:solidFill>
                <a:latin typeface="Georgia"/>
                <a:cs typeface="Georgia"/>
              </a:rPr>
              <a:t>of</a:t>
            </a:r>
            <a:endParaRPr lang="en-US" sz="3800" i="1" dirty="0">
              <a:solidFill>
                <a:srgbClr val="FFFFFF"/>
              </a:solidFill>
              <a:latin typeface="Georgia"/>
              <a:cs typeface="Georgia"/>
            </a:endParaRPr>
          </a:p>
        </p:txBody>
      </p:sp>
      <p:sp>
        <p:nvSpPr>
          <p:cNvPr id="39" name="TextBox 38"/>
          <p:cNvSpPr txBox="1"/>
          <p:nvPr/>
        </p:nvSpPr>
        <p:spPr>
          <a:xfrm>
            <a:off x="8426570" y="6103822"/>
            <a:ext cx="688996" cy="1261884"/>
          </a:xfrm>
          <a:prstGeom prst="rect">
            <a:avLst/>
          </a:prstGeom>
          <a:noFill/>
        </p:spPr>
        <p:txBody>
          <a:bodyPr wrap="square" rtlCol="0">
            <a:spAutoFit/>
          </a:bodyPr>
          <a:lstStyle/>
          <a:p>
            <a:r>
              <a:rPr lang="en-US" sz="3800" dirty="0" smtClean="0">
                <a:solidFill>
                  <a:srgbClr val="FFFFFF"/>
                </a:solidFill>
                <a:latin typeface="Franchise Bold"/>
                <a:cs typeface="Franchise Bold"/>
              </a:rPr>
              <a:t>15</a:t>
            </a:r>
            <a:endParaRPr lang="en-US" sz="3800" dirty="0">
              <a:solidFill>
                <a:srgbClr val="FFFFFF"/>
              </a:solidFill>
              <a:latin typeface="Franchise Bold"/>
              <a:cs typeface="Franchise Bold"/>
            </a:endParaRPr>
          </a:p>
        </p:txBody>
      </p:sp>
      <p:grpSp>
        <p:nvGrpSpPr>
          <p:cNvPr id="3" name="Group 2"/>
          <p:cNvGrpSpPr/>
          <p:nvPr/>
        </p:nvGrpSpPr>
        <p:grpSpPr>
          <a:xfrm>
            <a:off x="1432148" y="2127808"/>
            <a:ext cx="6994422" cy="2050733"/>
            <a:chOff x="1432148" y="2127806"/>
            <a:chExt cx="6994422" cy="2050733"/>
          </a:xfrm>
        </p:grpSpPr>
        <p:sp>
          <p:nvSpPr>
            <p:cNvPr id="2" name="Oval 1"/>
            <p:cNvSpPr/>
            <p:nvPr/>
          </p:nvSpPr>
          <p:spPr>
            <a:xfrm>
              <a:off x="1432148" y="2198727"/>
              <a:ext cx="1979812" cy="197981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TextBox 44"/>
            <p:cNvSpPr txBox="1"/>
            <p:nvPr/>
          </p:nvSpPr>
          <p:spPr>
            <a:xfrm>
              <a:off x="1754401" y="2820170"/>
              <a:ext cx="1961967"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DISCOVER</a:t>
              </a:r>
              <a:endParaRPr lang="en-US" sz="3500" dirty="0">
                <a:solidFill>
                  <a:srgbClr val="FFFFFF"/>
                </a:solidFill>
                <a:latin typeface="Franchise Bold"/>
                <a:cs typeface="Franchise Bold"/>
              </a:endParaRPr>
            </a:p>
          </p:txBody>
        </p:sp>
        <p:sp>
          <p:nvSpPr>
            <p:cNvPr id="18" name="Rectangle 17"/>
            <p:cNvSpPr/>
            <p:nvPr/>
          </p:nvSpPr>
          <p:spPr>
            <a:xfrm>
              <a:off x="4380529" y="2127806"/>
              <a:ext cx="4046041" cy="1361911"/>
            </a:xfrm>
            <a:prstGeom prst="rect">
              <a:avLst/>
            </a:prstGeom>
          </p:spPr>
          <p:txBody>
            <a:bodyPr wrap="square">
              <a:spAutoFit/>
            </a:bodyPr>
            <a:lstStyle/>
            <a:p>
              <a:pPr>
                <a:lnSpc>
                  <a:spcPct val="150000"/>
                </a:lnSpc>
              </a:pPr>
              <a:r>
                <a:rPr lang="en-US" sz="1100" dirty="0" err="1">
                  <a:solidFill>
                    <a:schemeClr val="tx1">
                      <a:lumMod val="75000"/>
                      <a:lumOff val="25000"/>
                    </a:schemeClr>
                  </a:solidFill>
                  <a:latin typeface="Georgia"/>
                  <a:cs typeface="Georgia"/>
                </a:rPr>
                <a:t>Lorem</a:t>
              </a:r>
              <a:r>
                <a:rPr lang="en-US" sz="1100" dirty="0">
                  <a:solidFill>
                    <a:schemeClr val="tx1">
                      <a:lumMod val="75000"/>
                      <a:lumOff val="25000"/>
                    </a:schemeClr>
                  </a:solidFill>
                  <a:latin typeface="Georgia"/>
                  <a:cs typeface="Georgia"/>
                </a:rPr>
                <a:t> </a:t>
              </a:r>
              <a:r>
                <a:rPr lang="en-US" sz="1100" dirty="0" err="1">
                  <a:solidFill>
                    <a:schemeClr val="tx1">
                      <a:lumMod val="75000"/>
                      <a:lumOff val="25000"/>
                    </a:schemeClr>
                  </a:solidFill>
                  <a:latin typeface="Georgia"/>
                  <a:cs typeface="Georgia"/>
                </a:rPr>
                <a:t>Ipsum</a:t>
              </a:r>
              <a:r>
                <a:rPr lang="en-US" sz="1100" dirty="0">
                  <a:solidFill>
                    <a:schemeClr val="tx1">
                      <a:lumMod val="75000"/>
                      <a:lumOff val="25000"/>
                    </a:schemeClr>
                  </a:solidFill>
                  <a:latin typeface="Georgia"/>
                  <a:cs typeface="Georgia"/>
                </a:rPr>
                <a:t> is simply dummy text of the printing and typesetting industry. </a:t>
              </a:r>
              <a:r>
                <a:rPr lang="en-US" sz="1100" dirty="0" err="1">
                  <a:solidFill>
                    <a:schemeClr val="tx1">
                      <a:lumMod val="75000"/>
                      <a:lumOff val="25000"/>
                    </a:schemeClr>
                  </a:solidFill>
                  <a:latin typeface="Georgia"/>
                  <a:cs typeface="Georgia"/>
                </a:rPr>
                <a:t>Lorem</a:t>
              </a:r>
              <a:r>
                <a:rPr lang="en-US" sz="1100" dirty="0">
                  <a:solidFill>
                    <a:schemeClr val="tx1">
                      <a:lumMod val="75000"/>
                      <a:lumOff val="25000"/>
                    </a:schemeClr>
                  </a:solidFill>
                  <a:latin typeface="Georgia"/>
                  <a:cs typeface="Georgia"/>
                </a:rPr>
                <a:t> </a:t>
              </a:r>
              <a:r>
                <a:rPr lang="en-US" sz="1100" dirty="0" err="1">
                  <a:solidFill>
                    <a:schemeClr val="tx1">
                      <a:lumMod val="75000"/>
                      <a:lumOff val="25000"/>
                    </a:schemeClr>
                  </a:solidFill>
                  <a:latin typeface="Georgia"/>
                  <a:cs typeface="Georgia"/>
                </a:rPr>
                <a:t>Ipsum</a:t>
              </a:r>
              <a:r>
                <a:rPr lang="en-US" sz="1100" dirty="0">
                  <a:solidFill>
                    <a:schemeClr val="tx1">
                      <a:lumMod val="75000"/>
                      <a:lumOff val="25000"/>
                    </a:schemeClr>
                  </a:solidFill>
                  <a:latin typeface="Georgia"/>
                  <a:cs typeface="Georgia"/>
                </a:rPr>
                <a:t> has been the industry's standard dummy text ever since the 1500s, when an unknown printer took a galley of type and scrambled it to make a type specimen book.</a:t>
              </a:r>
            </a:p>
          </p:txBody>
        </p:sp>
      </p:grpSp>
      <p:sp>
        <p:nvSpPr>
          <p:cNvPr id="19" name="TextBox 18"/>
          <p:cNvSpPr txBox="1"/>
          <p:nvPr/>
        </p:nvSpPr>
        <p:spPr>
          <a:xfrm>
            <a:off x="4388600" y="3659325"/>
            <a:ext cx="4285322" cy="523220"/>
          </a:xfrm>
          <a:prstGeom prst="rect">
            <a:avLst/>
          </a:prstGeom>
          <a:noFill/>
        </p:spPr>
        <p:txBody>
          <a:bodyPr wrap="square" rtlCol="0">
            <a:spAutoFit/>
          </a:bodyPr>
          <a:lstStyle/>
          <a:p>
            <a:r>
              <a:rPr lang="en-US" sz="1400" dirty="0" smtClean="0">
                <a:latin typeface="Georgia"/>
                <a:cs typeface="Georgia"/>
              </a:rPr>
              <a:t>To learn more please visit our website: </a:t>
            </a:r>
          </a:p>
          <a:p>
            <a:r>
              <a:rPr lang="en-US" sz="1400" i="1" dirty="0" err="1" smtClean="0">
                <a:latin typeface="Georgia"/>
                <a:cs typeface="Georgia"/>
              </a:rPr>
              <a:t>www.</a:t>
            </a:r>
            <a:r>
              <a:rPr lang="en-US" sz="1400" i="1" dirty="0" err="1" smtClean="0">
                <a:solidFill>
                  <a:schemeClr val="bg1"/>
                </a:solidFill>
                <a:latin typeface="Georgia"/>
                <a:cs typeface="Georgia"/>
              </a:rPr>
              <a:t>yourcompany</a:t>
            </a:r>
            <a:r>
              <a:rPr lang="en-US" sz="1400" i="1" dirty="0" err="1" smtClean="0">
                <a:latin typeface="Georgia"/>
                <a:cs typeface="Georgia"/>
              </a:rPr>
              <a:t>.com</a:t>
            </a:r>
            <a:endParaRPr lang="en-US" sz="1400" i="1" dirty="0">
              <a:latin typeface="Georgia"/>
              <a:cs typeface="Georgia"/>
            </a:endParaRPr>
          </a:p>
        </p:txBody>
      </p:sp>
      <p:grpSp>
        <p:nvGrpSpPr>
          <p:cNvPr id="20" name="Group 19"/>
          <p:cNvGrpSpPr/>
          <p:nvPr/>
        </p:nvGrpSpPr>
        <p:grpSpPr>
          <a:xfrm>
            <a:off x="1" y="5685711"/>
            <a:ext cx="9143999" cy="357617"/>
            <a:chOff x="0" y="5685709"/>
            <a:chExt cx="9143999" cy="357617"/>
          </a:xfrm>
        </p:grpSpPr>
        <p:pic>
          <p:nvPicPr>
            <p:cNvPr id="21" name="Picture 20" descr="nav-back.png">
              <a:hlinkClick r:id="" action="ppaction://hlinkshowjump?jump=previousslide"/>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22" name="Picture 21" descr="nav-forward.png">
              <a:hlinkClick r:id="" action="ppaction://hlinkshowjump?jump=next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spTree>
    <p:extLst>
      <p:ext uri="{BB962C8B-B14F-4D97-AF65-F5344CB8AC3E}">
        <p14:creationId xmlns:p14="http://schemas.microsoft.com/office/powerpoint/2010/main" val="574721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dissolve">
                                      <p:cBhvr>
                                        <p:cTn id="19" dur="500"/>
                                        <p:tgtEl>
                                          <p:spTgt spid="3"/>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ppt_x"/>
                                          </p:val>
                                        </p:tav>
                                        <p:tav tm="100000">
                                          <p:val>
                                            <p:strVal val="#ppt_x"/>
                                          </p:val>
                                        </p:tav>
                                      </p:tavLst>
                                    </p:anim>
                                    <p:anim calcmode="lin" valueType="num">
                                      <p:cBhvr additive="base">
                                        <p:cTn id="25"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1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33"/>
          <p:cNvGrpSpPr/>
          <p:nvPr/>
        </p:nvGrpSpPr>
        <p:grpSpPr>
          <a:xfrm>
            <a:off x="254627" y="6030305"/>
            <a:ext cx="1685395" cy="1169551"/>
            <a:chOff x="254626" y="6030303"/>
            <a:chExt cx="1685395" cy="1169551"/>
          </a:xfrm>
        </p:grpSpPr>
        <p:sp>
          <p:nvSpPr>
            <p:cNvPr id="35" name="TextBox 34"/>
            <p:cNvSpPr txBox="1"/>
            <p:nvPr/>
          </p:nvSpPr>
          <p:spPr>
            <a:xfrm>
              <a:off x="254626" y="6030303"/>
              <a:ext cx="1685395"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DISCOVER</a:t>
              </a:r>
              <a:endParaRPr lang="en-US" sz="3500" dirty="0">
                <a:solidFill>
                  <a:srgbClr val="FFFFFF"/>
                </a:solidFill>
                <a:latin typeface="Franchise Bold"/>
                <a:cs typeface="Franchise Bold"/>
              </a:endParaRPr>
            </a:p>
          </p:txBody>
        </p:sp>
        <p:sp>
          <p:nvSpPr>
            <p:cNvPr id="36" name="TextBox 35"/>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Company Slogan</a:t>
              </a:r>
              <a:endParaRPr lang="en-US" sz="1000" i="1" dirty="0">
                <a:solidFill>
                  <a:srgbClr val="FFFFFF"/>
                </a:solidFill>
                <a:latin typeface="Georgia"/>
                <a:cs typeface="Georgia"/>
              </a:endParaRPr>
            </a:p>
          </p:txBody>
        </p:sp>
      </p:grpSp>
      <p:sp>
        <p:nvSpPr>
          <p:cNvPr id="37" name="TextBox 36"/>
          <p:cNvSpPr txBox="1"/>
          <p:nvPr/>
        </p:nvSpPr>
        <p:spPr>
          <a:xfrm>
            <a:off x="7364483" y="6098549"/>
            <a:ext cx="767728" cy="677108"/>
          </a:xfrm>
          <a:prstGeom prst="rect">
            <a:avLst/>
          </a:prstGeom>
          <a:noFill/>
        </p:spPr>
        <p:txBody>
          <a:bodyPr wrap="square" rtlCol="0">
            <a:spAutoFit/>
          </a:bodyPr>
          <a:lstStyle/>
          <a:p>
            <a:r>
              <a:rPr lang="en-US" sz="3800" dirty="0" smtClean="0">
                <a:solidFill>
                  <a:srgbClr val="FFFFFF"/>
                </a:solidFill>
                <a:latin typeface="Franchise Bold"/>
                <a:cs typeface="Franchise Bold"/>
              </a:rPr>
              <a:t>11</a:t>
            </a:r>
            <a:endParaRPr lang="en-US" sz="3800" dirty="0">
              <a:solidFill>
                <a:srgbClr val="FFFFFF"/>
              </a:solidFill>
              <a:latin typeface="Franchise Bold"/>
              <a:cs typeface="Franchise Bold"/>
            </a:endParaRPr>
          </a:p>
        </p:txBody>
      </p:sp>
      <p:sp>
        <p:nvSpPr>
          <p:cNvPr id="38" name="TextBox 37"/>
          <p:cNvSpPr txBox="1"/>
          <p:nvPr/>
        </p:nvSpPr>
        <p:spPr>
          <a:xfrm>
            <a:off x="7829453" y="6073054"/>
            <a:ext cx="653771" cy="677108"/>
          </a:xfrm>
          <a:prstGeom prst="rect">
            <a:avLst/>
          </a:prstGeom>
          <a:noFill/>
        </p:spPr>
        <p:txBody>
          <a:bodyPr wrap="square" rtlCol="0">
            <a:spAutoFit/>
          </a:bodyPr>
          <a:lstStyle/>
          <a:p>
            <a:r>
              <a:rPr lang="en-US" sz="3800" i="1" dirty="0" smtClean="0">
                <a:solidFill>
                  <a:srgbClr val="FFFFFF"/>
                </a:solidFill>
                <a:latin typeface="Georgia"/>
                <a:cs typeface="Georgia"/>
              </a:rPr>
              <a:t>of</a:t>
            </a:r>
            <a:endParaRPr lang="en-US" sz="3800" i="1" dirty="0">
              <a:solidFill>
                <a:srgbClr val="FFFFFF"/>
              </a:solidFill>
              <a:latin typeface="Georgia"/>
              <a:cs typeface="Georgia"/>
            </a:endParaRPr>
          </a:p>
        </p:txBody>
      </p:sp>
      <p:sp>
        <p:nvSpPr>
          <p:cNvPr id="39" name="TextBox 38"/>
          <p:cNvSpPr txBox="1"/>
          <p:nvPr/>
        </p:nvSpPr>
        <p:spPr>
          <a:xfrm>
            <a:off x="8426570" y="6103822"/>
            <a:ext cx="688996" cy="1261884"/>
          </a:xfrm>
          <a:prstGeom prst="rect">
            <a:avLst/>
          </a:prstGeom>
          <a:noFill/>
        </p:spPr>
        <p:txBody>
          <a:bodyPr wrap="square" rtlCol="0">
            <a:spAutoFit/>
          </a:bodyPr>
          <a:lstStyle/>
          <a:p>
            <a:r>
              <a:rPr lang="en-US" sz="3800" dirty="0" smtClean="0">
                <a:solidFill>
                  <a:srgbClr val="FFFFFF"/>
                </a:solidFill>
                <a:latin typeface="Franchise Bold"/>
                <a:cs typeface="Franchise Bold"/>
              </a:rPr>
              <a:t>15</a:t>
            </a:r>
            <a:endParaRPr lang="en-US" sz="3800" dirty="0">
              <a:solidFill>
                <a:srgbClr val="FFFFFF"/>
              </a:solidFill>
              <a:latin typeface="Franchise Bold"/>
              <a:cs typeface="Franchise Bold"/>
            </a:endParaRPr>
          </a:p>
        </p:txBody>
      </p:sp>
      <p:grpSp>
        <p:nvGrpSpPr>
          <p:cNvPr id="3" name="Group 2"/>
          <p:cNvGrpSpPr/>
          <p:nvPr/>
        </p:nvGrpSpPr>
        <p:grpSpPr>
          <a:xfrm>
            <a:off x="1432148" y="2127808"/>
            <a:ext cx="6994422" cy="2050733"/>
            <a:chOff x="1432148" y="2127806"/>
            <a:chExt cx="6994422" cy="2050733"/>
          </a:xfrm>
        </p:grpSpPr>
        <p:sp>
          <p:nvSpPr>
            <p:cNvPr id="2" name="Oval 1"/>
            <p:cNvSpPr/>
            <p:nvPr/>
          </p:nvSpPr>
          <p:spPr>
            <a:xfrm>
              <a:off x="1432148" y="2198727"/>
              <a:ext cx="1979812" cy="197981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TextBox 44"/>
            <p:cNvSpPr txBox="1"/>
            <p:nvPr/>
          </p:nvSpPr>
          <p:spPr>
            <a:xfrm>
              <a:off x="1896571" y="2820170"/>
              <a:ext cx="1961967" cy="630942"/>
            </a:xfrm>
            <a:prstGeom prst="rect">
              <a:avLst/>
            </a:prstGeom>
            <a:noFill/>
          </p:spPr>
          <p:txBody>
            <a:bodyPr wrap="square" rtlCol="0">
              <a:spAutoFit/>
            </a:bodyPr>
            <a:lstStyle/>
            <a:p>
              <a:r>
                <a:rPr lang="en-US" sz="3500" dirty="0" smtClean="0">
                  <a:solidFill>
                    <a:srgbClr val="FFFFFF"/>
                  </a:solidFill>
                  <a:latin typeface="Franchise Bold"/>
                  <a:cs typeface="Franchise Bold"/>
                </a:rPr>
                <a:t>REFINE</a:t>
              </a:r>
              <a:endParaRPr lang="en-US" sz="3500" dirty="0">
                <a:solidFill>
                  <a:srgbClr val="FFFFFF"/>
                </a:solidFill>
                <a:latin typeface="Franchise Bold"/>
                <a:cs typeface="Franchise Bold"/>
              </a:endParaRPr>
            </a:p>
          </p:txBody>
        </p:sp>
        <p:sp>
          <p:nvSpPr>
            <p:cNvPr id="18" name="Rectangle 17"/>
            <p:cNvSpPr/>
            <p:nvPr/>
          </p:nvSpPr>
          <p:spPr>
            <a:xfrm>
              <a:off x="4380529" y="2127806"/>
              <a:ext cx="4046041" cy="1361911"/>
            </a:xfrm>
            <a:prstGeom prst="rect">
              <a:avLst/>
            </a:prstGeom>
          </p:spPr>
          <p:txBody>
            <a:bodyPr wrap="square">
              <a:spAutoFit/>
            </a:bodyPr>
            <a:lstStyle/>
            <a:p>
              <a:pPr>
                <a:lnSpc>
                  <a:spcPct val="150000"/>
                </a:lnSpc>
              </a:pPr>
              <a:r>
                <a:rPr lang="en-US" sz="1100" dirty="0" err="1">
                  <a:solidFill>
                    <a:schemeClr val="tx1">
                      <a:lumMod val="75000"/>
                      <a:lumOff val="25000"/>
                    </a:schemeClr>
                  </a:solidFill>
                  <a:latin typeface="Georgia"/>
                  <a:cs typeface="Georgia"/>
                </a:rPr>
                <a:t>Lorem</a:t>
              </a:r>
              <a:r>
                <a:rPr lang="en-US" sz="1100" dirty="0">
                  <a:solidFill>
                    <a:schemeClr val="tx1">
                      <a:lumMod val="75000"/>
                      <a:lumOff val="25000"/>
                    </a:schemeClr>
                  </a:solidFill>
                  <a:latin typeface="Georgia"/>
                  <a:cs typeface="Georgia"/>
                </a:rPr>
                <a:t> </a:t>
              </a:r>
              <a:r>
                <a:rPr lang="en-US" sz="1100" dirty="0" err="1">
                  <a:solidFill>
                    <a:schemeClr val="tx1">
                      <a:lumMod val="75000"/>
                      <a:lumOff val="25000"/>
                    </a:schemeClr>
                  </a:solidFill>
                  <a:latin typeface="Georgia"/>
                  <a:cs typeface="Georgia"/>
                </a:rPr>
                <a:t>Ipsum</a:t>
              </a:r>
              <a:r>
                <a:rPr lang="en-US" sz="1100" dirty="0">
                  <a:solidFill>
                    <a:schemeClr val="tx1">
                      <a:lumMod val="75000"/>
                      <a:lumOff val="25000"/>
                    </a:schemeClr>
                  </a:solidFill>
                  <a:latin typeface="Georgia"/>
                  <a:cs typeface="Georgia"/>
                </a:rPr>
                <a:t> is simply dummy text of the printing and typesetting industry. </a:t>
              </a:r>
              <a:r>
                <a:rPr lang="en-US" sz="1100" dirty="0" err="1">
                  <a:solidFill>
                    <a:schemeClr val="tx1">
                      <a:lumMod val="75000"/>
                      <a:lumOff val="25000"/>
                    </a:schemeClr>
                  </a:solidFill>
                  <a:latin typeface="Georgia"/>
                  <a:cs typeface="Georgia"/>
                </a:rPr>
                <a:t>Lorem</a:t>
              </a:r>
              <a:r>
                <a:rPr lang="en-US" sz="1100" dirty="0">
                  <a:solidFill>
                    <a:schemeClr val="tx1">
                      <a:lumMod val="75000"/>
                      <a:lumOff val="25000"/>
                    </a:schemeClr>
                  </a:solidFill>
                  <a:latin typeface="Georgia"/>
                  <a:cs typeface="Georgia"/>
                </a:rPr>
                <a:t> </a:t>
              </a:r>
              <a:r>
                <a:rPr lang="en-US" sz="1100" dirty="0" err="1">
                  <a:solidFill>
                    <a:schemeClr val="tx1">
                      <a:lumMod val="75000"/>
                      <a:lumOff val="25000"/>
                    </a:schemeClr>
                  </a:solidFill>
                  <a:latin typeface="Georgia"/>
                  <a:cs typeface="Georgia"/>
                </a:rPr>
                <a:t>Ipsum</a:t>
              </a:r>
              <a:r>
                <a:rPr lang="en-US" sz="1100" dirty="0">
                  <a:solidFill>
                    <a:schemeClr val="tx1">
                      <a:lumMod val="75000"/>
                      <a:lumOff val="25000"/>
                    </a:schemeClr>
                  </a:solidFill>
                  <a:latin typeface="Georgia"/>
                  <a:cs typeface="Georgia"/>
                </a:rPr>
                <a:t> has been the industry's standard dummy text ever since the 1500s, when an unknown printer took a galley of type and scrambled it to make a type specimen book.</a:t>
              </a:r>
            </a:p>
          </p:txBody>
        </p:sp>
      </p:grpSp>
      <p:sp>
        <p:nvSpPr>
          <p:cNvPr id="19" name="TextBox 18"/>
          <p:cNvSpPr txBox="1"/>
          <p:nvPr/>
        </p:nvSpPr>
        <p:spPr>
          <a:xfrm>
            <a:off x="4388600" y="3659325"/>
            <a:ext cx="4285322" cy="523220"/>
          </a:xfrm>
          <a:prstGeom prst="rect">
            <a:avLst/>
          </a:prstGeom>
          <a:noFill/>
        </p:spPr>
        <p:txBody>
          <a:bodyPr wrap="square" rtlCol="0">
            <a:spAutoFit/>
          </a:bodyPr>
          <a:lstStyle/>
          <a:p>
            <a:r>
              <a:rPr lang="en-US" sz="1400" dirty="0" smtClean="0">
                <a:latin typeface="Georgia"/>
                <a:cs typeface="Georgia"/>
              </a:rPr>
              <a:t>To learn more please visit our website: </a:t>
            </a:r>
          </a:p>
          <a:p>
            <a:r>
              <a:rPr lang="en-US" sz="1400" i="1" dirty="0" err="1" smtClean="0">
                <a:latin typeface="Georgia"/>
                <a:cs typeface="Georgia"/>
              </a:rPr>
              <a:t>www.</a:t>
            </a:r>
            <a:r>
              <a:rPr lang="en-US" sz="1400" i="1" dirty="0" err="1" smtClean="0">
                <a:solidFill>
                  <a:schemeClr val="bg1"/>
                </a:solidFill>
                <a:latin typeface="Georgia"/>
                <a:cs typeface="Georgia"/>
              </a:rPr>
              <a:t>yourcompany</a:t>
            </a:r>
            <a:r>
              <a:rPr lang="en-US" sz="1400" i="1" dirty="0" err="1" smtClean="0">
                <a:latin typeface="Georgia"/>
                <a:cs typeface="Georgia"/>
              </a:rPr>
              <a:t>.com</a:t>
            </a:r>
            <a:endParaRPr lang="en-US" sz="1400" i="1" dirty="0">
              <a:latin typeface="Georgia"/>
              <a:cs typeface="Georgia"/>
            </a:endParaRPr>
          </a:p>
        </p:txBody>
      </p:sp>
      <p:sp>
        <p:nvSpPr>
          <p:cNvPr id="17" name="TextBox 16"/>
          <p:cNvSpPr txBox="1"/>
          <p:nvPr/>
        </p:nvSpPr>
        <p:spPr>
          <a:xfrm>
            <a:off x="228431" y="127893"/>
            <a:ext cx="5281271" cy="1092607"/>
          </a:xfrm>
          <a:prstGeom prst="rect">
            <a:avLst/>
          </a:prstGeom>
          <a:noFill/>
        </p:spPr>
        <p:txBody>
          <a:bodyPr wrap="square" rtlCol="0">
            <a:spAutoFit/>
          </a:bodyPr>
          <a:lstStyle/>
          <a:p>
            <a:r>
              <a:rPr lang="en-US" sz="6500" dirty="0" smtClean="0">
                <a:latin typeface="Franchise Bold"/>
                <a:cs typeface="Franchise Bold"/>
              </a:rPr>
              <a:t>REFINE</a:t>
            </a:r>
            <a:endParaRPr lang="en-US" sz="6500" dirty="0">
              <a:latin typeface="Franchise Bold"/>
              <a:cs typeface="Franchise Bold"/>
            </a:endParaRPr>
          </a:p>
        </p:txBody>
      </p:sp>
      <p:sp>
        <p:nvSpPr>
          <p:cNvPr id="20" name="TextBox 19"/>
          <p:cNvSpPr txBox="1"/>
          <p:nvPr/>
        </p:nvSpPr>
        <p:spPr>
          <a:xfrm>
            <a:off x="274115" y="1158637"/>
            <a:ext cx="4285322" cy="307777"/>
          </a:xfrm>
          <a:prstGeom prst="rect">
            <a:avLst/>
          </a:prstGeom>
          <a:noFill/>
        </p:spPr>
        <p:txBody>
          <a:bodyPr wrap="square" rtlCol="0">
            <a:spAutoFit/>
          </a:bodyPr>
          <a:lstStyle/>
          <a:p>
            <a:r>
              <a:rPr lang="en-US" sz="1400" dirty="0" smtClean="0">
                <a:latin typeface="Georgia"/>
                <a:cs typeface="Georgia"/>
              </a:rPr>
              <a:t>This is how we work with our </a:t>
            </a:r>
            <a:r>
              <a:rPr lang="en-US" sz="1400" i="1" dirty="0" smtClean="0">
                <a:solidFill>
                  <a:schemeClr val="bg1"/>
                </a:solidFill>
                <a:latin typeface="Georgia"/>
                <a:cs typeface="Georgia"/>
              </a:rPr>
              <a:t>clients</a:t>
            </a:r>
            <a:endParaRPr lang="en-US" sz="1400" i="1" dirty="0">
              <a:solidFill>
                <a:schemeClr val="bg1"/>
              </a:solidFill>
              <a:latin typeface="Georgia"/>
              <a:cs typeface="Georgia"/>
            </a:endParaRPr>
          </a:p>
        </p:txBody>
      </p:sp>
      <p:grpSp>
        <p:nvGrpSpPr>
          <p:cNvPr id="21" name="Group 20"/>
          <p:cNvGrpSpPr/>
          <p:nvPr/>
        </p:nvGrpSpPr>
        <p:grpSpPr>
          <a:xfrm>
            <a:off x="1" y="5685711"/>
            <a:ext cx="9143999" cy="357617"/>
            <a:chOff x="0" y="5685709"/>
            <a:chExt cx="9143999" cy="357617"/>
          </a:xfrm>
        </p:grpSpPr>
        <p:pic>
          <p:nvPicPr>
            <p:cNvPr id="22" name="Picture 21" descr="nav-back.png">
              <a:hlinkClick r:id="" action="ppaction://hlinkshowjump?jump=previousslide"/>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23" name="Picture 22" descr="nav-forward.png">
              <a:hlinkClick r:id="" action="ppaction://hlinkshowjump?jump=next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spTree>
    <p:extLst>
      <p:ext uri="{BB962C8B-B14F-4D97-AF65-F5344CB8AC3E}">
        <p14:creationId xmlns:p14="http://schemas.microsoft.com/office/powerpoint/2010/main" val="2024306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additive="base">
                                        <p:cTn id="13" dur="500" fill="hold"/>
                                        <p:tgtEl>
                                          <p:spTgt spid="20"/>
                                        </p:tgtEl>
                                        <p:attrNameLst>
                                          <p:attrName>ppt_x</p:attrName>
                                        </p:attrNameLst>
                                      </p:cBhvr>
                                      <p:tavLst>
                                        <p:tav tm="0">
                                          <p:val>
                                            <p:strVal val="0-#ppt_w/2"/>
                                          </p:val>
                                        </p:tav>
                                        <p:tav tm="100000">
                                          <p:val>
                                            <p:strVal val="#ppt_x"/>
                                          </p:val>
                                        </p:tav>
                                      </p:tavLst>
                                    </p:anim>
                                    <p:anim calcmode="lin" valueType="num">
                                      <p:cBhvr additive="base">
                                        <p:cTn id="14" dur="5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dissolve">
                                      <p:cBhvr>
                                        <p:cTn id="19" dur="500"/>
                                        <p:tgtEl>
                                          <p:spTgt spid="3"/>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ppt_x"/>
                                          </p:val>
                                        </p:tav>
                                        <p:tav tm="100000">
                                          <p:val>
                                            <p:strVal val="#ppt_x"/>
                                          </p:val>
                                        </p:tav>
                                      </p:tavLst>
                                    </p:anim>
                                    <p:anim calcmode="lin" valueType="num">
                                      <p:cBhvr additive="base">
                                        <p:cTn id="25"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7" grpId="0"/>
      <p:bldP spid="2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33"/>
          <p:cNvGrpSpPr/>
          <p:nvPr/>
        </p:nvGrpSpPr>
        <p:grpSpPr>
          <a:xfrm>
            <a:off x="254627" y="6030305"/>
            <a:ext cx="1685395" cy="1169551"/>
            <a:chOff x="254626" y="6030303"/>
            <a:chExt cx="1685395" cy="1169551"/>
          </a:xfrm>
        </p:grpSpPr>
        <p:sp>
          <p:nvSpPr>
            <p:cNvPr id="35" name="TextBox 34"/>
            <p:cNvSpPr txBox="1"/>
            <p:nvPr/>
          </p:nvSpPr>
          <p:spPr>
            <a:xfrm>
              <a:off x="254626" y="6030303"/>
              <a:ext cx="1685395"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DISCOVER</a:t>
              </a:r>
              <a:endParaRPr lang="en-US" sz="3500" dirty="0">
                <a:solidFill>
                  <a:srgbClr val="FFFFFF"/>
                </a:solidFill>
                <a:latin typeface="Franchise Bold"/>
                <a:cs typeface="Franchise Bold"/>
              </a:endParaRPr>
            </a:p>
          </p:txBody>
        </p:sp>
        <p:sp>
          <p:nvSpPr>
            <p:cNvPr id="36" name="TextBox 35"/>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Company Slogan</a:t>
              </a:r>
              <a:endParaRPr lang="en-US" sz="1000" i="1" dirty="0">
                <a:solidFill>
                  <a:srgbClr val="FFFFFF"/>
                </a:solidFill>
                <a:latin typeface="Georgia"/>
                <a:cs typeface="Georgia"/>
              </a:endParaRPr>
            </a:p>
          </p:txBody>
        </p:sp>
      </p:grpSp>
      <p:sp>
        <p:nvSpPr>
          <p:cNvPr id="37" name="TextBox 36"/>
          <p:cNvSpPr txBox="1"/>
          <p:nvPr/>
        </p:nvSpPr>
        <p:spPr>
          <a:xfrm>
            <a:off x="7364483" y="6098549"/>
            <a:ext cx="767728" cy="677108"/>
          </a:xfrm>
          <a:prstGeom prst="rect">
            <a:avLst/>
          </a:prstGeom>
          <a:noFill/>
        </p:spPr>
        <p:txBody>
          <a:bodyPr wrap="square" rtlCol="0">
            <a:spAutoFit/>
          </a:bodyPr>
          <a:lstStyle/>
          <a:p>
            <a:r>
              <a:rPr lang="en-US" sz="3800" dirty="0" smtClean="0">
                <a:solidFill>
                  <a:srgbClr val="FFFFFF"/>
                </a:solidFill>
                <a:latin typeface="Franchise Bold"/>
                <a:cs typeface="Franchise Bold"/>
              </a:rPr>
              <a:t>12</a:t>
            </a:r>
          </a:p>
        </p:txBody>
      </p:sp>
      <p:sp>
        <p:nvSpPr>
          <p:cNvPr id="38" name="TextBox 37"/>
          <p:cNvSpPr txBox="1"/>
          <p:nvPr/>
        </p:nvSpPr>
        <p:spPr>
          <a:xfrm>
            <a:off x="7829453" y="6073054"/>
            <a:ext cx="653771" cy="677108"/>
          </a:xfrm>
          <a:prstGeom prst="rect">
            <a:avLst/>
          </a:prstGeom>
          <a:noFill/>
        </p:spPr>
        <p:txBody>
          <a:bodyPr wrap="square" rtlCol="0">
            <a:spAutoFit/>
          </a:bodyPr>
          <a:lstStyle/>
          <a:p>
            <a:r>
              <a:rPr lang="en-US" sz="3800" i="1" dirty="0" smtClean="0">
                <a:solidFill>
                  <a:srgbClr val="FFFFFF"/>
                </a:solidFill>
                <a:latin typeface="Georgia"/>
                <a:cs typeface="Georgia"/>
              </a:rPr>
              <a:t>of</a:t>
            </a:r>
            <a:endParaRPr lang="en-US" sz="3800" i="1" dirty="0">
              <a:solidFill>
                <a:srgbClr val="FFFFFF"/>
              </a:solidFill>
              <a:latin typeface="Georgia"/>
              <a:cs typeface="Georgia"/>
            </a:endParaRPr>
          </a:p>
        </p:txBody>
      </p:sp>
      <p:sp>
        <p:nvSpPr>
          <p:cNvPr id="39" name="TextBox 38"/>
          <p:cNvSpPr txBox="1"/>
          <p:nvPr/>
        </p:nvSpPr>
        <p:spPr>
          <a:xfrm>
            <a:off x="8426570" y="6103822"/>
            <a:ext cx="688996" cy="1261884"/>
          </a:xfrm>
          <a:prstGeom prst="rect">
            <a:avLst/>
          </a:prstGeom>
          <a:noFill/>
        </p:spPr>
        <p:txBody>
          <a:bodyPr wrap="square" rtlCol="0">
            <a:spAutoFit/>
          </a:bodyPr>
          <a:lstStyle/>
          <a:p>
            <a:r>
              <a:rPr lang="en-US" sz="3800" dirty="0" smtClean="0">
                <a:solidFill>
                  <a:srgbClr val="FFFFFF"/>
                </a:solidFill>
                <a:latin typeface="Franchise Bold"/>
                <a:cs typeface="Franchise Bold"/>
              </a:rPr>
              <a:t>15</a:t>
            </a:r>
            <a:endParaRPr lang="en-US" sz="3800" dirty="0">
              <a:solidFill>
                <a:srgbClr val="FFFFFF"/>
              </a:solidFill>
              <a:latin typeface="Franchise Bold"/>
              <a:cs typeface="Franchise Bold"/>
            </a:endParaRPr>
          </a:p>
        </p:txBody>
      </p:sp>
      <p:grpSp>
        <p:nvGrpSpPr>
          <p:cNvPr id="3" name="Group 2"/>
          <p:cNvGrpSpPr/>
          <p:nvPr/>
        </p:nvGrpSpPr>
        <p:grpSpPr>
          <a:xfrm>
            <a:off x="1432148" y="2127808"/>
            <a:ext cx="6994422" cy="2050733"/>
            <a:chOff x="1432148" y="2127806"/>
            <a:chExt cx="6994422" cy="2050733"/>
          </a:xfrm>
        </p:grpSpPr>
        <p:sp>
          <p:nvSpPr>
            <p:cNvPr id="2" name="Oval 1"/>
            <p:cNvSpPr/>
            <p:nvPr/>
          </p:nvSpPr>
          <p:spPr>
            <a:xfrm>
              <a:off x="1432148" y="2198727"/>
              <a:ext cx="1979812" cy="197981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TextBox 44"/>
            <p:cNvSpPr txBox="1"/>
            <p:nvPr/>
          </p:nvSpPr>
          <p:spPr>
            <a:xfrm>
              <a:off x="1839703" y="2820170"/>
              <a:ext cx="1961967"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LAUNCH</a:t>
              </a:r>
              <a:endParaRPr lang="en-US" sz="3500" dirty="0">
                <a:solidFill>
                  <a:srgbClr val="FFFFFF"/>
                </a:solidFill>
                <a:latin typeface="Franchise Bold"/>
                <a:cs typeface="Franchise Bold"/>
              </a:endParaRPr>
            </a:p>
          </p:txBody>
        </p:sp>
        <p:sp>
          <p:nvSpPr>
            <p:cNvPr id="18" name="Rectangle 17"/>
            <p:cNvSpPr/>
            <p:nvPr/>
          </p:nvSpPr>
          <p:spPr>
            <a:xfrm>
              <a:off x="4380529" y="2127806"/>
              <a:ext cx="4046041" cy="1361911"/>
            </a:xfrm>
            <a:prstGeom prst="rect">
              <a:avLst/>
            </a:prstGeom>
          </p:spPr>
          <p:txBody>
            <a:bodyPr wrap="square">
              <a:spAutoFit/>
            </a:bodyPr>
            <a:lstStyle/>
            <a:p>
              <a:pPr>
                <a:lnSpc>
                  <a:spcPct val="150000"/>
                </a:lnSpc>
              </a:pPr>
              <a:r>
                <a:rPr lang="en-US" sz="1100" dirty="0" err="1">
                  <a:solidFill>
                    <a:schemeClr val="tx1">
                      <a:lumMod val="75000"/>
                      <a:lumOff val="25000"/>
                    </a:schemeClr>
                  </a:solidFill>
                  <a:latin typeface="Georgia"/>
                  <a:cs typeface="Georgia"/>
                </a:rPr>
                <a:t>Lorem</a:t>
              </a:r>
              <a:r>
                <a:rPr lang="en-US" sz="1100" dirty="0">
                  <a:solidFill>
                    <a:schemeClr val="tx1">
                      <a:lumMod val="75000"/>
                      <a:lumOff val="25000"/>
                    </a:schemeClr>
                  </a:solidFill>
                  <a:latin typeface="Georgia"/>
                  <a:cs typeface="Georgia"/>
                </a:rPr>
                <a:t> </a:t>
              </a:r>
              <a:r>
                <a:rPr lang="en-US" sz="1100" dirty="0" err="1">
                  <a:solidFill>
                    <a:schemeClr val="tx1">
                      <a:lumMod val="75000"/>
                      <a:lumOff val="25000"/>
                    </a:schemeClr>
                  </a:solidFill>
                  <a:latin typeface="Georgia"/>
                  <a:cs typeface="Georgia"/>
                </a:rPr>
                <a:t>Ipsum</a:t>
              </a:r>
              <a:r>
                <a:rPr lang="en-US" sz="1100" dirty="0">
                  <a:solidFill>
                    <a:schemeClr val="tx1">
                      <a:lumMod val="75000"/>
                      <a:lumOff val="25000"/>
                    </a:schemeClr>
                  </a:solidFill>
                  <a:latin typeface="Georgia"/>
                  <a:cs typeface="Georgia"/>
                </a:rPr>
                <a:t> is simply dummy text of the printing and typesetting industry. </a:t>
              </a:r>
              <a:r>
                <a:rPr lang="en-US" sz="1100" dirty="0" err="1">
                  <a:solidFill>
                    <a:schemeClr val="tx1">
                      <a:lumMod val="75000"/>
                      <a:lumOff val="25000"/>
                    </a:schemeClr>
                  </a:solidFill>
                  <a:latin typeface="Georgia"/>
                  <a:cs typeface="Georgia"/>
                </a:rPr>
                <a:t>Lorem</a:t>
              </a:r>
              <a:r>
                <a:rPr lang="en-US" sz="1100" dirty="0">
                  <a:solidFill>
                    <a:schemeClr val="tx1">
                      <a:lumMod val="75000"/>
                      <a:lumOff val="25000"/>
                    </a:schemeClr>
                  </a:solidFill>
                  <a:latin typeface="Georgia"/>
                  <a:cs typeface="Georgia"/>
                </a:rPr>
                <a:t> </a:t>
              </a:r>
              <a:r>
                <a:rPr lang="en-US" sz="1100" dirty="0" err="1">
                  <a:solidFill>
                    <a:schemeClr val="tx1">
                      <a:lumMod val="75000"/>
                      <a:lumOff val="25000"/>
                    </a:schemeClr>
                  </a:solidFill>
                  <a:latin typeface="Georgia"/>
                  <a:cs typeface="Georgia"/>
                </a:rPr>
                <a:t>Ipsum</a:t>
              </a:r>
              <a:r>
                <a:rPr lang="en-US" sz="1100" dirty="0">
                  <a:solidFill>
                    <a:schemeClr val="tx1">
                      <a:lumMod val="75000"/>
                      <a:lumOff val="25000"/>
                    </a:schemeClr>
                  </a:solidFill>
                  <a:latin typeface="Georgia"/>
                  <a:cs typeface="Georgia"/>
                </a:rPr>
                <a:t> has been the industry's standard dummy text ever since the 1500s, when an unknown printer took a galley of type and scrambled it to make a type specimen book.</a:t>
              </a:r>
            </a:p>
          </p:txBody>
        </p:sp>
      </p:grpSp>
      <p:sp>
        <p:nvSpPr>
          <p:cNvPr id="19" name="TextBox 18"/>
          <p:cNvSpPr txBox="1"/>
          <p:nvPr/>
        </p:nvSpPr>
        <p:spPr>
          <a:xfrm>
            <a:off x="4388600" y="3659325"/>
            <a:ext cx="4285322" cy="523220"/>
          </a:xfrm>
          <a:prstGeom prst="rect">
            <a:avLst/>
          </a:prstGeom>
          <a:noFill/>
        </p:spPr>
        <p:txBody>
          <a:bodyPr wrap="square" rtlCol="0">
            <a:spAutoFit/>
          </a:bodyPr>
          <a:lstStyle/>
          <a:p>
            <a:r>
              <a:rPr lang="en-US" sz="1400" dirty="0" smtClean="0">
                <a:latin typeface="Georgia"/>
                <a:cs typeface="Georgia"/>
              </a:rPr>
              <a:t>To learn more please visit our website: </a:t>
            </a:r>
          </a:p>
          <a:p>
            <a:r>
              <a:rPr lang="en-US" sz="1400" i="1" dirty="0" err="1" smtClean="0">
                <a:latin typeface="Georgia"/>
                <a:cs typeface="Georgia"/>
              </a:rPr>
              <a:t>www.</a:t>
            </a:r>
            <a:r>
              <a:rPr lang="en-US" sz="1400" i="1" dirty="0" err="1" smtClean="0">
                <a:solidFill>
                  <a:schemeClr val="bg1"/>
                </a:solidFill>
                <a:latin typeface="Georgia"/>
                <a:cs typeface="Georgia"/>
              </a:rPr>
              <a:t>yourcompany</a:t>
            </a:r>
            <a:r>
              <a:rPr lang="en-US" sz="1400" i="1" dirty="0" err="1" smtClean="0">
                <a:latin typeface="Georgia"/>
                <a:cs typeface="Georgia"/>
              </a:rPr>
              <a:t>.com</a:t>
            </a:r>
            <a:endParaRPr lang="en-US" sz="1400" i="1" dirty="0">
              <a:latin typeface="Georgia"/>
              <a:cs typeface="Georgia"/>
            </a:endParaRPr>
          </a:p>
        </p:txBody>
      </p:sp>
      <p:sp>
        <p:nvSpPr>
          <p:cNvPr id="17" name="TextBox 16"/>
          <p:cNvSpPr txBox="1"/>
          <p:nvPr/>
        </p:nvSpPr>
        <p:spPr>
          <a:xfrm>
            <a:off x="228431" y="127893"/>
            <a:ext cx="5281271" cy="1092607"/>
          </a:xfrm>
          <a:prstGeom prst="rect">
            <a:avLst/>
          </a:prstGeom>
          <a:noFill/>
        </p:spPr>
        <p:txBody>
          <a:bodyPr wrap="square" rtlCol="0">
            <a:spAutoFit/>
          </a:bodyPr>
          <a:lstStyle/>
          <a:p>
            <a:r>
              <a:rPr lang="en-US" sz="6500" dirty="0" smtClean="0">
                <a:latin typeface="Franchise Bold"/>
                <a:cs typeface="Franchise Bold"/>
              </a:rPr>
              <a:t>LAUNCH</a:t>
            </a:r>
            <a:endParaRPr lang="en-US" sz="6500" dirty="0">
              <a:latin typeface="Franchise Bold"/>
              <a:cs typeface="Franchise Bold"/>
            </a:endParaRPr>
          </a:p>
        </p:txBody>
      </p:sp>
      <p:sp>
        <p:nvSpPr>
          <p:cNvPr id="20" name="TextBox 19"/>
          <p:cNvSpPr txBox="1"/>
          <p:nvPr/>
        </p:nvSpPr>
        <p:spPr>
          <a:xfrm>
            <a:off x="237910" y="1158637"/>
            <a:ext cx="4285322" cy="307777"/>
          </a:xfrm>
          <a:prstGeom prst="rect">
            <a:avLst/>
          </a:prstGeom>
          <a:noFill/>
        </p:spPr>
        <p:txBody>
          <a:bodyPr wrap="square" rtlCol="0">
            <a:spAutoFit/>
          </a:bodyPr>
          <a:lstStyle/>
          <a:p>
            <a:r>
              <a:rPr lang="en-US" sz="1400" dirty="0" smtClean="0">
                <a:latin typeface="Georgia"/>
                <a:cs typeface="Georgia"/>
              </a:rPr>
              <a:t>This is how we work with our </a:t>
            </a:r>
            <a:r>
              <a:rPr lang="en-US" sz="1400" i="1" dirty="0" smtClean="0">
                <a:solidFill>
                  <a:schemeClr val="bg1"/>
                </a:solidFill>
                <a:latin typeface="Georgia"/>
                <a:cs typeface="Georgia"/>
              </a:rPr>
              <a:t>clients</a:t>
            </a:r>
            <a:endParaRPr lang="en-US" sz="1400" i="1" dirty="0">
              <a:solidFill>
                <a:schemeClr val="bg1"/>
              </a:solidFill>
              <a:latin typeface="Georgia"/>
              <a:cs typeface="Georgia"/>
            </a:endParaRPr>
          </a:p>
        </p:txBody>
      </p:sp>
      <p:grpSp>
        <p:nvGrpSpPr>
          <p:cNvPr id="21" name="Group 20"/>
          <p:cNvGrpSpPr/>
          <p:nvPr/>
        </p:nvGrpSpPr>
        <p:grpSpPr>
          <a:xfrm>
            <a:off x="1" y="5685711"/>
            <a:ext cx="9143999" cy="357617"/>
            <a:chOff x="0" y="5685709"/>
            <a:chExt cx="9143999" cy="357617"/>
          </a:xfrm>
        </p:grpSpPr>
        <p:pic>
          <p:nvPicPr>
            <p:cNvPr id="22" name="Picture 21" descr="nav-back.png">
              <a:hlinkClick r:id="" action="ppaction://hlinkshowjump?jump=previousslide"/>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23" name="Picture 22" descr="nav-forward.png">
              <a:hlinkClick r:id="" action="ppaction://hlinkshowjump?jump=next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spTree>
    <p:extLst>
      <p:ext uri="{BB962C8B-B14F-4D97-AF65-F5344CB8AC3E}">
        <p14:creationId xmlns:p14="http://schemas.microsoft.com/office/powerpoint/2010/main" val="48294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additive="base">
                                        <p:cTn id="13" dur="500" fill="hold"/>
                                        <p:tgtEl>
                                          <p:spTgt spid="20"/>
                                        </p:tgtEl>
                                        <p:attrNameLst>
                                          <p:attrName>ppt_x</p:attrName>
                                        </p:attrNameLst>
                                      </p:cBhvr>
                                      <p:tavLst>
                                        <p:tav tm="0">
                                          <p:val>
                                            <p:strVal val="0-#ppt_w/2"/>
                                          </p:val>
                                        </p:tav>
                                        <p:tav tm="100000">
                                          <p:val>
                                            <p:strVal val="#ppt_x"/>
                                          </p:val>
                                        </p:tav>
                                      </p:tavLst>
                                    </p:anim>
                                    <p:anim calcmode="lin" valueType="num">
                                      <p:cBhvr additive="base">
                                        <p:cTn id="14" dur="5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dissolve">
                                      <p:cBhvr>
                                        <p:cTn id="19" dur="500"/>
                                        <p:tgtEl>
                                          <p:spTgt spid="3"/>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ppt_x"/>
                                          </p:val>
                                        </p:tav>
                                        <p:tav tm="100000">
                                          <p:val>
                                            <p:strVal val="#ppt_x"/>
                                          </p:val>
                                        </p:tav>
                                      </p:tavLst>
                                    </p:anim>
                                    <p:anim calcmode="lin" valueType="num">
                                      <p:cBhvr additive="base">
                                        <p:cTn id="25"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7" grpId="0"/>
      <p:bldP spid="20"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33"/>
          <p:cNvGrpSpPr/>
          <p:nvPr/>
        </p:nvGrpSpPr>
        <p:grpSpPr>
          <a:xfrm>
            <a:off x="254627" y="6030305"/>
            <a:ext cx="1685395" cy="1169551"/>
            <a:chOff x="254626" y="6030303"/>
            <a:chExt cx="1685395" cy="1169551"/>
          </a:xfrm>
        </p:grpSpPr>
        <p:sp>
          <p:nvSpPr>
            <p:cNvPr id="35" name="TextBox 34"/>
            <p:cNvSpPr txBox="1"/>
            <p:nvPr/>
          </p:nvSpPr>
          <p:spPr>
            <a:xfrm>
              <a:off x="254626" y="6030303"/>
              <a:ext cx="1685395"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DISCOVER</a:t>
              </a:r>
              <a:endParaRPr lang="en-US" sz="3500" dirty="0">
                <a:solidFill>
                  <a:srgbClr val="FFFFFF"/>
                </a:solidFill>
                <a:latin typeface="Franchise Bold"/>
                <a:cs typeface="Franchise Bold"/>
              </a:endParaRPr>
            </a:p>
          </p:txBody>
        </p:sp>
        <p:sp>
          <p:nvSpPr>
            <p:cNvPr id="36" name="TextBox 35"/>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Company Slogan</a:t>
              </a:r>
              <a:endParaRPr lang="en-US" sz="1000" i="1" dirty="0">
                <a:solidFill>
                  <a:srgbClr val="FFFFFF"/>
                </a:solidFill>
                <a:latin typeface="Georgia"/>
                <a:cs typeface="Georgia"/>
              </a:endParaRPr>
            </a:p>
          </p:txBody>
        </p:sp>
      </p:grpSp>
      <p:sp>
        <p:nvSpPr>
          <p:cNvPr id="37" name="TextBox 36"/>
          <p:cNvSpPr txBox="1"/>
          <p:nvPr/>
        </p:nvSpPr>
        <p:spPr>
          <a:xfrm>
            <a:off x="7364483" y="6098549"/>
            <a:ext cx="767728" cy="677108"/>
          </a:xfrm>
          <a:prstGeom prst="rect">
            <a:avLst/>
          </a:prstGeom>
          <a:noFill/>
        </p:spPr>
        <p:txBody>
          <a:bodyPr wrap="square" rtlCol="0">
            <a:spAutoFit/>
          </a:bodyPr>
          <a:lstStyle/>
          <a:p>
            <a:r>
              <a:rPr lang="en-US" sz="3800" dirty="0" smtClean="0">
                <a:solidFill>
                  <a:srgbClr val="FFFFFF"/>
                </a:solidFill>
                <a:latin typeface="Franchise Bold"/>
                <a:cs typeface="Franchise Bold"/>
              </a:rPr>
              <a:t>13</a:t>
            </a:r>
          </a:p>
        </p:txBody>
      </p:sp>
      <p:sp>
        <p:nvSpPr>
          <p:cNvPr id="38" name="TextBox 37"/>
          <p:cNvSpPr txBox="1"/>
          <p:nvPr/>
        </p:nvSpPr>
        <p:spPr>
          <a:xfrm>
            <a:off x="7829453" y="6073054"/>
            <a:ext cx="653771" cy="677108"/>
          </a:xfrm>
          <a:prstGeom prst="rect">
            <a:avLst/>
          </a:prstGeom>
          <a:noFill/>
        </p:spPr>
        <p:txBody>
          <a:bodyPr wrap="square" rtlCol="0">
            <a:spAutoFit/>
          </a:bodyPr>
          <a:lstStyle/>
          <a:p>
            <a:r>
              <a:rPr lang="en-US" sz="3800" i="1" dirty="0" smtClean="0">
                <a:solidFill>
                  <a:srgbClr val="FFFFFF"/>
                </a:solidFill>
                <a:latin typeface="Georgia"/>
                <a:cs typeface="Georgia"/>
              </a:rPr>
              <a:t>of</a:t>
            </a:r>
            <a:endParaRPr lang="en-US" sz="3800" i="1" dirty="0">
              <a:solidFill>
                <a:srgbClr val="FFFFFF"/>
              </a:solidFill>
              <a:latin typeface="Georgia"/>
              <a:cs typeface="Georgia"/>
            </a:endParaRPr>
          </a:p>
        </p:txBody>
      </p:sp>
      <p:sp>
        <p:nvSpPr>
          <p:cNvPr id="39" name="TextBox 38"/>
          <p:cNvSpPr txBox="1"/>
          <p:nvPr/>
        </p:nvSpPr>
        <p:spPr>
          <a:xfrm>
            <a:off x="8426570" y="6103822"/>
            <a:ext cx="688996" cy="1261884"/>
          </a:xfrm>
          <a:prstGeom prst="rect">
            <a:avLst/>
          </a:prstGeom>
          <a:noFill/>
        </p:spPr>
        <p:txBody>
          <a:bodyPr wrap="square" rtlCol="0">
            <a:spAutoFit/>
          </a:bodyPr>
          <a:lstStyle/>
          <a:p>
            <a:r>
              <a:rPr lang="en-US" sz="3800" dirty="0" smtClean="0">
                <a:solidFill>
                  <a:srgbClr val="FFFFFF"/>
                </a:solidFill>
                <a:latin typeface="Franchise Bold"/>
                <a:cs typeface="Franchise Bold"/>
              </a:rPr>
              <a:t>15</a:t>
            </a:r>
            <a:endParaRPr lang="en-US" sz="3800" dirty="0">
              <a:solidFill>
                <a:srgbClr val="FFFFFF"/>
              </a:solidFill>
              <a:latin typeface="Franchise Bold"/>
              <a:cs typeface="Franchise Bold"/>
            </a:endParaRPr>
          </a:p>
        </p:txBody>
      </p:sp>
      <p:grpSp>
        <p:nvGrpSpPr>
          <p:cNvPr id="3" name="Group 2"/>
          <p:cNvGrpSpPr/>
          <p:nvPr/>
        </p:nvGrpSpPr>
        <p:grpSpPr>
          <a:xfrm>
            <a:off x="1432148" y="2127808"/>
            <a:ext cx="6994422" cy="2050733"/>
            <a:chOff x="1432148" y="2127806"/>
            <a:chExt cx="6994422" cy="2050733"/>
          </a:xfrm>
        </p:grpSpPr>
        <p:sp>
          <p:nvSpPr>
            <p:cNvPr id="2" name="Oval 1"/>
            <p:cNvSpPr/>
            <p:nvPr/>
          </p:nvSpPr>
          <p:spPr>
            <a:xfrm>
              <a:off x="1432148" y="2198727"/>
              <a:ext cx="1979812" cy="1979812"/>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TextBox 44"/>
            <p:cNvSpPr txBox="1"/>
            <p:nvPr/>
          </p:nvSpPr>
          <p:spPr>
            <a:xfrm>
              <a:off x="2029263" y="2820169"/>
              <a:ext cx="956337"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TEST</a:t>
              </a:r>
              <a:endParaRPr lang="en-US" sz="3500" dirty="0">
                <a:solidFill>
                  <a:srgbClr val="FFFFFF"/>
                </a:solidFill>
                <a:latin typeface="Franchise Bold"/>
                <a:cs typeface="Franchise Bold"/>
              </a:endParaRPr>
            </a:p>
          </p:txBody>
        </p:sp>
        <p:sp>
          <p:nvSpPr>
            <p:cNvPr id="18" name="Rectangle 17"/>
            <p:cNvSpPr/>
            <p:nvPr/>
          </p:nvSpPr>
          <p:spPr>
            <a:xfrm>
              <a:off x="4380529" y="2127806"/>
              <a:ext cx="4046041" cy="1361911"/>
            </a:xfrm>
            <a:prstGeom prst="rect">
              <a:avLst/>
            </a:prstGeom>
          </p:spPr>
          <p:txBody>
            <a:bodyPr wrap="square">
              <a:spAutoFit/>
            </a:bodyPr>
            <a:lstStyle/>
            <a:p>
              <a:pPr>
                <a:lnSpc>
                  <a:spcPct val="150000"/>
                </a:lnSpc>
              </a:pPr>
              <a:r>
                <a:rPr lang="en-US" sz="1100" dirty="0" err="1">
                  <a:solidFill>
                    <a:schemeClr val="tx1">
                      <a:lumMod val="75000"/>
                      <a:lumOff val="25000"/>
                    </a:schemeClr>
                  </a:solidFill>
                  <a:latin typeface="Georgia"/>
                  <a:cs typeface="Georgia"/>
                </a:rPr>
                <a:t>Lorem</a:t>
              </a:r>
              <a:r>
                <a:rPr lang="en-US" sz="1100" dirty="0">
                  <a:solidFill>
                    <a:schemeClr val="tx1">
                      <a:lumMod val="75000"/>
                      <a:lumOff val="25000"/>
                    </a:schemeClr>
                  </a:solidFill>
                  <a:latin typeface="Georgia"/>
                  <a:cs typeface="Georgia"/>
                </a:rPr>
                <a:t> </a:t>
              </a:r>
              <a:r>
                <a:rPr lang="en-US" sz="1100" dirty="0" err="1">
                  <a:solidFill>
                    <a:schemeClr val="tx1">
                      <a:lumMod val="75000"/>
                      <a:lumOff val="25000"/>
                    </a:schemeClr>
                  </a:solidFill>
                  <a:latin typeface="Georgia"/>
                  <a:cs typeface="Georgia"/>
                </a:rPr>
                <a:t>Ipsum</a:t>
              </a:r>
              <a:r>
                <a:rPr lang="en-US" sz="1100" dirty="0">
                  <a:solidFill>
                    <a:schemeClr val="tx1">
                      <a:lumMod val="75000"/>
                      <a:lumOff val="25000"/>
                    </a:schemeClr>
                  </a:solidFill>
                  <a:latin typeface="Georgia"/>
                  <a:cs typeface="Georgia"/>
                </a:rPr>
                <a:t> is simply dummy text of the printing and typesetting industry. </a:t>
              </a:r>
              <a:r>
                <a:rPr lang="en-US" sz="1100" dirty="0" err="1">
                  <a:solidFill>
                    <a:schemeClr val="tx1">
                      <a:lumMod val="75000"/>
                      <a:lumOff val="25000"/>
                    </a:schemeClr>
                  </a:solidFill>
                  <a:latin typeface="Georgia"/>
                  <a:cs typeface="Georgia"/>
                </a:rPr>
                <a:t>Lorem</a:t>
              </a:r>
              <a:r>
                <a:rPr lang="en-US" sz="1100" dirty="0">
                  <a:solidFill>
                    <a:schemeClr val="tx1">
                      <a:lumMod val="75000"/>
                      <a:lumOff val="25000"/>
                    </a:schemeClr>
                  </a:solidFill>
                  <a:latin typeface="Georgia"/>
                  <a:cs typeface="Georgia"/>
                </a:rPr>
                <a:t> </a:t>
              </a:r>
              <a:r>
                <a:rPr lang="en-US" sz="1100" dirty="0" err="1">
                  <a:solidFill>
                    <a:schemeClr val="tx1">
                      <a:lumMod val="75000"/>
                      <a:lumOff val="25000"/>
                    </a:schemeClr>
                  </a:solidFill>
                  <a:latin typeface="Georgia"/>
                  <a:cs typeface="Georgia"/>
                </a:rPr>
                <a:t>Ipsum</a:t>
              </a:r>
              <a:r>
                <a:rPr lang="en-US" sz="1100" dirty="0">
                  <a:solidFill>
                    <a:schemeClr val="tx1">
                      <a:lumMod val="75000"/>
                      <a:lumOff val="25000"/>
                    </a:schemeClr>
                  </a:solidFill>
                  <a:latin typeface="Georgia"/>
                  <a:cs typeface="Georgia"/>
                </a:rPr>
                <a:t> has been the industry's standard dummy text ever since the 1500s, when an unknown printer took a galley of type and scrambled it to make a type specimen book.</a:t>
              </a:r>
            </a:p>
          </p:txBody>
        </p:sp>
      </p:grpSp>
      <p:sp>
        <p:nvSpPr>
          <p:cNvPr id="19" name="TextBox 18"/>
          <p:cNvSpPr txBox="1"/>
          <p:nvPr/>
        </p:nvSpPr>
        <p:spPr>
          <a:xfrm>
            <a:off x="4388600" y="3659325"/>
            <a:ext cx="4285322" cy="523220"/>
          </a:xfrm>
          <a:prstGeom prst="rect">
            <a:avLst/>
          </a:prstGeom>
          <a:noFill/>
        </p:spPr>
        <p:txBody>
          <a:bodyPr wrap="square" rtlCol="0">
            <a:spAutoFit/>
          </a:bodyPr>
          <a:lstStyle/>
          <a:p>
            <a:r>
              <a:rPr lang="en-US" sz="1400" dirty="0" smtClean="0">
                <a:latin typeface="Georgia"/>
                <a:cs typeface="Georgia"/>
              </a:rPr>
              <a:t>To learn more please visit our website: </a:t>
            </a:r>
          </a:p>
          <a:p>
            <a:r>
              <a:rPr lang="en-US" sz="1400" i="1" dirty="0" err="1" smtClean="0">
                <a:latin typeface="Georgia"/>
                <a:cs typeface="Georgia"/>
              </a:rPr>
              <a:t>www.</a:t>
            </a:r>
            <a:r>
              <a:rPr lang="en-US" sz="1400" i="1" dirty="0" err="1" smtClean="0">
                <a:solidFill>
                  <a:schemeClr val="bg1"/>
                </a:solidFill>
                <a:latin typeface="Georgia"/>
                <a:cs typeface="Georgia"/>
              </a:rPr>
              <a:t>yourcompany</a:t>
            </a:r>
            <a:r>
              <a:rPr lang="en-US" sz="1400" i="1" dirty="0" err="1" smtClean="0">
                <a:latin typeface="Georgia"/>
                <a:cs typeface="Georgia"/>
              </a:rPr>
              <a:t>.com</a:t>
            </a:r>
            <a:endParaRPr lang="en-US" sz="1400" i="1" dirty="0">
              <a:latin typeface="Georgia"/>
              <a:cs typeface="Georgia"/>
            </a:endParaRPr>
          </a:p>
        </p:txBody>
      </p:sp>
      <p:sp>
        <p:nvSpPr>
          <p:cNvPr id="17" name="TextBox 16"/>
          <p:cNvSpPr txBox="1"/>
          <p:nvPr/>
        </p:nvSpPr>
        <p:spPr>
          <a:xfrm>
            <a:off x="228431" y="127893"/>
            <a:ext cx="5281271" cy="1092607"/>
          </a:xfrm>
          <a:prstGeom prst="rect">
            <a:avLst/>
          </a:prstGeom>
          <a:noFill/>
        </p:spPr>
        <p:txBody>
          <a:bodyPr wrap="square" rtlCol="0">
            <a:spAutoFit/>
          </a:bodyPr>
          <a:lstStyle/>
          <a:p>
            <a:r>
              <a:rPr lang="en-US" sz="6500" dirty="0" smtClean="0">
                <a:latin typeface="Franchise Bold"/>
                <a:cs typeface="Franchise Bold"/>
              </a:rPr>
              <a:t>TEST</a:t>
            </a:r>
            <a:endParaRPr lang="en-US" sz="6500" dirty="0">
              <a:latin typeface="Franchise Bold"/>
              <a:cs typeface="Franchise Bold"/>
            </a:endParaRPr>
          </a:p>
        </p:txBody>
      </p:sp>
      <p:sp>
        <p:nvSpPr>
          <p:cNvPr id="20" name="TextBox 19"/>
          <p:cNvSpPr txBox="1"/>
          <p:nvPr/>
        </p:nvSpPr>
        <p:spPr>
          <a:xfrm>
            <a:off x="274115" y="1158637"/>
            <a:ext cx="4285322" cy="307777"/>
          </a:xfrm>
          <a:prstGeom prst="rect">
            <a:avLst/>
          </a:prstGeom>
          <a:noFill/>
        </p:spPr>
        <p:txBody>
          <a:bodyPr wrap="square" rtlCol="0">
            <a:spAutoFit/>
          </a:bodyPr>
          <a:lstStyle/>
          <a:p>
            <a:r>
              <a:rPr lang="en-US" sz="1400" dirty="0" smtClean="0">
                <a:latin typeface="Georgia"/>
                <a:cs typeface="Georgia"/>
              </a:rPr>
              <a:t>This is how we work with our </a:t>
            </a:r>
            <a:r>
              <a:rPr lang="en-US" sz="1400" i="1" dirty="0" smtClean="0">
                <a:solidFill>
                  <a:schemeClr val="bg1"/>
                </a:solidFill>
                <a:latin typeface="Georgia"/>
                <a:cs typeface="Georgia"/>
              </a:rPr>
              <a:t>clients</a:t>
            </a:r>
            <a:endParaRPr lang="en-US" sz="1400" i="1" dirty="0">
              <a:solidFill>
                <a:schemeClr val="bg1"/>
              </a:solidFill>
              <a:latin typeface="Georgia"/>
              <a:cs typeface="Georgia"/>
            </a:endParaRPr>
          </a:p>
        </p:txBody>
      </p:sp>
      <p:grpSp>
        <p:nvGrpSpPr>
          <p:cNvPr id="21" name="Group 20"/>
          <p:cNvGrpSpPr/>
          <p:nvPr/>
        </p:nvGrpSpPr>
        <p:grpSpPr>
          <a:xfrm>
            <a:off x="1" y="5685711"/>
            <a:ext cx="9143999" cy="357617"/>
            <a:chOff x="0" y="5685709"/>
            <a:chExt cx="9143999" cy="357617"/>
          </a:xfrm>
        </p:grpSpPr>
        <p:pic>
          <p:nvPicPr>
            <p:cNvPr id="22" name="Picture 21" descr="nav-back.png">
              <a:hlinkClick r:id="" action="ppaction://hlinkshowjump?jump=previousslide"/>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23" name="Picture 22" descr="nav-forward.png">
              <a:hlinkClick r:id="" action="ppaction://hlinkshowjump?jump=next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spTree>
    <p:extLst>
      <p:ext uri="{BB962C8B-B14F-4D97-AF65-F5344CB8AC3E}">
        <p14:creationId xmlns:p14="http://schemas.microsoft.com/office/powerpoint/2010/main" val="446757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additive="base">
                                        <p:cTn id="13" dur="500" fill="hold"/>
                                        <p:tgtEl>
                                          <p:spTgt spid="20"/>
                                        </p:tgtEl>
                                        <p:attrNameLst>
                                          <p:attrName>ppt_x</p:attrName>
                                        </p:attrNameLst>
                                      </p:cBhvr>
                                      <p:tavLst>
                                        <p:tav tm="0">
                                          <p:val>
                                            <p:strVal val="0-#ppt_w/2"/>
                                          </p:val>
                                        </p:tav>
                                        <p:tav tm="100000">
                                          <p:val>
                                            <p:strVal val="#ppt_x"/>
                                          </p:val>
                                        </p:tav>
                                      </p:tavLst>
                                    </p:anim>
                                    <p:anim calcmode="lin" valueType="num">
                                      <p:cBhvr additive="base">
                                        <p:cTn id="14" dur="5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dissolve">
                                      <p:cBhvr>
                                        <p:cTn id="19" dur="500"/>
                                        <p:tgtEl>
                                          <p:spTgt spid="3"/>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ppt_x"/>
                                          </p:val>
                                        </p:tav>
                                        <p:tav tm="100000">
                                          <p:val>
                                            <p:strVal val="#ppt_x"/>
                                          </p:val>
                                        </p:tav>
                                      </p:tavLst>
                                    </p:anim>
                                    <p:anim calcmode="lin" valueType="num">
                                      <p:cBhvr additive="base">
                                        <p:cTn id="25"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7" grpId="0"/>
      <p:bldP spid="20"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8431" y="127893"/>
            <a:ext cx="5281271" cy="3093154"/>
          </a:xfrm>
          <a:prstGeom prst="rect">
            <a:avLst/>
          </a:prstGeom>
          <a:noFill/>
        </p:spPr>
        <p:txBody>
          <a:bodyPr wrap="square" rtlCol="0">
            <a:spAutoFit/>
          </a:bodyPr>
          <a:lstStyle/>
          <a:p>
            <a:r>
              <a:rPr lang="en-US" sz="6500" dirty="0" smtClean="0">
                <a:latin typeface="Franchise Bold"/>
                <a:cs typeface="Franchise Bold"/>
              </a:rPr>
              <a:t>ANY QUESTIONS?</a:t>
            </a:r>
            <a:endParaRPr lang="en-US" sz="6500" dirty="0">
              <a:latin typeface="Franchise Bold"/>
              <a:cs typeface="Franchise Bold"/>
            </a:endParaRPr>
          </a:p>
        </p:txBody>
      </p:sp>
      <p:sp>
        <p:nvSpPr>
          <p:cNvPr id="5" name="TextBox 4"/>
          <p:cNvSpPr txBox="1"/>
          <p:nvPr/>
        </p:nvSpPr>
        <p:spPr>
          <a:xfrm>
            <a:off x="274115" y="1149501"/>
            <a:ext cx="4285322" cy="307777"/>
          </a:xfrm>
          <a:prstGeom prst="rect">
            <a:avLst/>
          </a:prstGeom>
          <a:noFill/>
        </p:spPr>
        <p:txBody>
          <a:bodyPr wrap="square" rtlCol="0">
            <a:spAutoFit/>
          </a:bodyPr>
          <a:lstStyle/>
          <a:p>
            <a:r>
              <a:rPr lang="en-US" sz="1400" dirty="0" smtClean="0">
                <a:latin typeface="Georgia"/>
                <a:cs typeface="Georgia"/>
              </a:rPr>
              <a:t>If you would like to learn more, </a:t>
            </a:r>
            <a:r>
              <a:rPr lang="en-US" sz="1400" i="1" dirty="0" smtClean="0">
                <a:solidFill>
                  <a:schemeClr val="bg1"/>
                </a:solidFill>
                <a:latin typeface="Georgia"/>
                <a:cs typeface="Georgia"/>
              </a:rPr>
              <a:t>get in touch</a:t>
            </a:r>
            <a:endParaRPr lang="en-US" sz="1400" i="1" dirty="0">
              <a:solidFill>
                <a:schemeClr val="bg1"/>
              </a:solidFill>
              <a:latin typeface="Georgia"/>
              <a:cs typeface="Georgia"/>
            </a:endParaRPr>
          </a:p>
        </p:txBody>
      </p:sp>
      <p:sp>
        <p:nvSpPr>
          <p:cNvPr id="2" name="Rectangle 1"/>
          <p:cNvSpPr/>
          <p:nvPr/>
        </p:nvSpPr>
        <p:spPr>
          <a:xfrm>
            <a:off x="266693" y="2100927"/>
            <a:ext cx="4046041" cy="1361911"/>
          </a:xfrm>
          <a:prstGeom prst="rect">
            <a:avLst/>
          </a:prstGeom>
        </p:spPr>
        <p:txBody>
          <a:bodyPr wrap="square">
            <a:spAutoFit/>
          </a:bodyPr>
          <a:lstStyle/>
          <a:p>
            <a:pPr>
              <a:lnSpc>
                <a:spcPct val="150000"/>
              </a:lnSpc>
            </a:pPr>
            <a:r>
              <a:rPr lang="en-US" sz="1100" dirty="0" err="1">
                <a:solidFill>
                  <a:schemeClr val="tx1">
                    <a:lumMod val="75000"/>
                    <a:lumOff val="25000"/>
                  </a:schemeClr>
                </a:solidFill>
                <a:latin typeface="Georgia"/>
                <a:cs typeface="Georgia"/>
              </a:rPr>
              <a:t>Lorem</a:t>
            </a:r>
            <a:r>
              <a:rPr lang="en-US" sz="1100" dirty="0">
                <a:solidFill>
                  <a:schemeClr val="tx1">
                    <a:lumMod val="75000"/>
                    <a:lumOff val="25000"/>
                  </a:schemeClr>
                </a:solidFill>
                <a:latin typeface="Georgia"/>
                <a:cs typeface="Georgia"/>
              </a:rPr>
              <a:t> </a:t>
            </a:r>
            <a:r>
              <a:rPr lang="en-US" sz="1100" dirty="0" err="1">
                <a:solidFill>
                  <a:schemeClr val="tx1">
                    <a:lumMod val="75000"/>
                    <a:lumOff val="25000"/>
                  </a:schemeClr>
                </a:solidFill>
                <a:latin typeface="Georgia"/>
                <a:cs typeface="Georgia"/>
              </a:rPr>
              <a:t>Ipsum</a:t>
            </a:r>
            <a:r>
              <a:rPr lang="en-US" sz="1100" dirty="0">
                <a:solidFill>
                  <a:schemeClr val="tx1">
                    <a:lumMod val="75000"/>
                    <a:lumOff val="25000"/>
                  </a:schemeClr>
                </a:solidFill>
                <a:latin typeface="Georgia"/>
                <a:cs typeface="Georgia"/>
              </a:rPr>
              <a:t> is simply dummy text of the printing and typesetting industry. </a:t>
            </a:r>
            <a:r>
              <a:rPr lang="en-US" sz="1100" dirty="0" err="1">
                <a:solidFill>
                  <a:schemeClr val="tx1">
                    <a:lumMod val="75000"/>
                    <a:lumOff val="25000"/>
                  </a:schemeClr>
                </a:solidFill>
                <a:latin typeface="Georgia"/>
                <a:cs typeface="Georgia"/>
              </a:rPr>
              <a:t>Lorem</a:t>
            </a:r>
            <a:r>
              <a:rPr lang="en-US" sz="1100" dirty="0">
                <a:solidFill>
                  <a:schemeClr val="tx1">
                    <a:lumMod val="75000"/>
                    <a:lumOff val="25000"/>
                  </a:schemeClr>
                </a:solidFill>
                <a:latin typeface="Georgia"/>
                <a:cs typeface="Georgia"/>
              </a:rPr>
              <a:t> </a:t>
            </a:r>
            <a:r>
              <a:rPr lang="en-US" sz="1100" dirty="0" err="1">
                <a:solidFill>
                  <a:schemeClr val="tx1">
                    <a:lumMod val="75000"/>
                    <a:lumOff val="25000"/>
                  </a:schemeClr>
                </a:solidFill>
                <a:latin typeface="Georgia"/>
                <a:cs typeface="Georgia"/>
              </a:rPr>
              <a:t>Ipsum</a:t>
            </a:r>
            <a:r>
              <a:rPr lang="en-US" sz="1100" dirty="0">
                <a:solidFill>
                  <a:schemeClr val="tx1">
                    <a:lumMod val="75000"/>
                    <a:lumOff val="25000"/>
                  </a:schemeClr>
                </a:solidFill>
                <a:latin typeface="Georgia"/>
                <a:cs typeface="Georgia"/>
              </a:rPr>
              <a:t> has been the industry's standard dummy text ever since the 1500s, when an unknown printer took a galley of type and scrambled it to make a type specimen book.</a:t>
            </a:r>
          </a:p>
        </p:txBody>
      </p:sp>
      <p:grpSp>
        <p:nvGrpSpPr>
          <p:cNvPr id="19" name="Group 18"/>
          <p:cNvGrpSpPr/>
          <p:nvPr/>
        </p:nvGrpSpPr>
        <p:grpSpPr>
          <a:xfrm>
            <a:off x="254627" y="6030305"/>
            <a:ext cx="1685395" cy="1169551"/>
            <a:chOff x="254626" y="6030303"/>
            <a:chExt cx="1685395" cy="1169551"/>
          </a:xfrm>
        </p:grpSpPr>
        <p:sp>
          <p:nvSpPr>
            <p:cNvPr id="17" name="TextBox 16"/>
            <p:cNvSpPr txBox="1"/>
            <p:nvPr/>
          </p:nvSpPr>
          <p:spPr>
            <a:xfrm>
              <a:off x="254626" y="6030303"/>
              <a:ext cx="1685395"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DISCOVER</a:t>
              </a:r>
              <a:endParaRPr lang="en-US" sz="3500" dirty="0">
                <a:solidFill>
                  <a:srgbClr val="FFFFFF"/>
                </a:solidFill>
                <a:latin typeface="Franchise Bold"/>
                <a:cs typeface="Franchise Bold"/>
              </a:endParaRPr>
            </a:p>
          </p:txBody>
        </p:sp>
        <p:sp>
          <p:nvSpPr>
            <p:cNvPr id="18" name="TextBox 17"/>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Company Slogan</a:t>
              </a:r>
              <a:endParaRPr lang="en-US" sz="1000" i="1" dirty="0">
                <a:solidFill>
                  <a:srgbClr val="FFFFFF"/>
                </a:solidFill>
                <a:latin typeface="Georgia"/>
                <a:cs typeface="Georgia"/>
              </a:endParaRPr>
            </a:p>
          </p:txBody>
        </p:sp>
      </p:grpSp>
      <p:sp>
        <p:nvSpPr>
          <p:cNvPr id="24" name="TextBox 23"/>
          <p:cNvSpPr txBox="1"/>
          <p:nvPr/>
        </p:nvSpPr>
        <p:spPr>
          <a:xfrm>
            <a:off x="7364483" y="6098549"/>
            <a:ext cx="767728" cy="677108"/>
          </a:xfrm>
          <a:prstGeom prst="rect">
            <a:avLst/>
          </a:prstGeom>
          <a:noFill/>
        </p:spPr>
        <p:txBody>
          <a:bodyPr wrap="square" rtlCol="0">
            <a:spAutoFit/>
          </a:bodyPr>
          <a:lstStyle/>
          <a:p>
            <a:r>
              <a:rPr lang="en-US" sz="3800" dirty="0" smtClean="0">
                <a:solidFill>
                  <a:srgbClr val="FFFFFF"/>
                </a:solidFill>
                <a:latin typeface="Franchise Bold"/>
                <a:cs typeface="Franchise Bold"/>
              </a:rPr>
              <a:t>14</a:t>
            </a:r>
          </a:p>
        </p:txBody>
      </p:sp>
      <p:sp>
        <p:nvSpPr>
          <p:cNvPr id="25" name="TextBox 24"/>
          <p:cNvSpPr txBox="1"/>
          <p:nvPr/>
        </p:nvSpPr>
        <p:spPr>
          <a:xfrm>
            <a:off x="7829453" y="6073054"/>
            <a:ext cx="653771" cy="677108"/>
          </a:xfrm>
          <a:prstGeom prst="rect">
            <a:avLst/>
          </a:prstGeom>
          <a:noFill/>
        </p:spPr>
        <p:txBody>
          <a:bodyPr wrap="square" rtlCol="0">
            <a:spAutoFit/>
          </a:bodyPr>
          <a:lstStyle/>
          <a:p>
            <a:r>
              <a:rPr lang="en-US" sz="3800" i="1" dirty="0" smtClean="0">
                <a:solidFill>
                  <a:srgbClr val="FFFFFF"/>
                </a:solidFill>
                <a:latin typeface="Georgia"/>
                <a:cs typeface="Georgia"/>
              </a:rPr>
              <a:t>of</a:t>
            </a:r>
            <a:endParaRPr lang="en-US" sz="3800" i="1" dirty="0">
              <a:solidFill>
                <a:srgbClr val="FFFFFF"/>
              </a:solidFill>
              <a:latin typeface="Georgia"/>
              <a:cs typeface="Georgia"/>
            </a:endParaRPr>
          </a:p>
        </p:txBody>
      </p:sp>
      <p:sp>
        <p:nvSpPr>
          <p:cNvPr id="26" name="TextBox 25"/>
          <p:cNvSpPr txBox="1"/>
          <p:nvPr/>
        </p:nvSpPr>
        <p:spPr>
          <a:xfrm>
            <a:off x="8426570" y="6103822"/>
            <a:ext cx="688996" cy="1261884"/>
          </a:xfrm>
          <a:prstGeom prst="rect">
            <a:avLst/>
          </a:prstGeom>
          <a:noFill/>
        </p:spPr>
        <p:txBody>
          <a:bodyPr wrap="square" rtlCol="0">
            <a:spAutoFit/>
          </a:bodyPr>
          <a:lstStyle/>
          <a:p>
            <a:r>
              <a:rPr lang="en-US" sz="3800" dirty="0" smtClean="0">
                <a:solidFill>
                  <a:srgbClr val="FFFFFF"/>
                </a:solidFill>
                <a:latin typeface="Franchise Bold"/>
                <a:cs typeface="Franchise Bold"/>
              </a:rPr>
              <a:t>15</a:t>
            </a:r>
            <a:endParaRPr lang="en-US" sz="3800" dirty="0">
              <a:solidFill>
                <a:srgbClr val="FFFFFF"/>
              </a:solidFill>
              <a:latin typeface="Franchise Bold"/>
              <a:cs typeface="Franchise Bold"/>
            </a:endParaRPr>
          </a:p>
        </p:txBody>
      </p:sp>
      <p:grpSp>
        <p:nvGrpSpPr>
          <p:cNvPr id="12" name="Group 11"/>
          <p:cNvGrpSpPr/>
          <p:nvPr/>
        </p:nvGrpSpPr>
        <p:grpSpPr>
          <a:xfrm>
            <a:off x="4504612" y="2247551"/>
            <a:ext cx="4310224" cy="3216008"/>
            <a:chOff x="4504612" y="2247551"/>
            <a:chExt cx="4310224" cy="3216008"/>
          </a:xfrm>
        </p:grpSpPr>
        <p:cxnSp>
          <p:nvCxnSpPr>
            <p:cNvPr id="10" name="Straight Connector 9"/>
            <p:cNvCxnSpPr/>
            <p:nvPr/>
          </p:nvCxnSpPr>
          <p:spPr>
            <a:xfrm>
              <a:off x="4504612" y="2247551"/>
              <a:ext cx="0" cy="3216008"/>
            </a:xfrm>
            <a:prstGeom prst="line">
              <a:avLst/>
            </a:prstGeom>
            <a:ln>
              <a:solidFill>
                <a:schemeClr val="tx1">
                  <a:lumMod val="25000"/>
                  <a:lumOff val="75000"/>
                </a:schemeClr>
              </a:solidFill>
            </a:ln>
          </p:spPr>
          <p:style>
            <a:lnRef idx="1">
              <a:schemeClr val="dk1"/>
            </a:lnRef>
            <a:fillRef idx="0">
              <a:schemeClr val="dk1"/>
            </a:fillRef>
            <a:effectRef idx="0">
              <a:schemeClr val="dk1"/>
            </a:effectRef>
            <a:fontRef idx="minor">
              <a:schemeClr val="tx1"/>
            </a:fontRef>
          </p:style>
        </p:cxnSp>
        <p:pic>
          <p:nvPicPr>
            <p:cNvPr id="6" name="Picture 5" descr="map.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39071" y="2259261"/>
              <a:ext cx="3875765" cy="2185582"/>
            </a:xfrm>
            <a:prstGeom prst="rect">
              <a:avLst/>
            </a:prstGeom>
          </p:spPr>
        </p:pic>
      </p:grpSp>
      <p:grpSp>
        <p:nvGrpSpPr>
          <p:cNvPr id="9" name="Group 8"/>
          <p:cNvGrpSpPr/>
          <p:nvPr/>
        </p:nvGrpSpPr>
        <p:grpSpPr>
          <a:xfrm>
            <a:off x="378519" y="3762588"/>
            <a:ext cx="1555867" cy="584775"/>
            <a:chOff x="378518" y="3620432"/>
            <a:chExt cx="1555867" cy="584775"/>
          </a:xfrm>
        </p:grpSpPr>
        <p:pic>
          <p:nvPicPr>
            <p:cNvPr id="7" name="Picture 6" descr="facebook-ico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8518" y="3646931"/>
              <a:ext cx="303905" cy="294102"/>
            </a:xfrm>
            <a:prstGeom prst="rect">
              <a:avLst/>
            </a:prstGeom>
          </p:spPr>
        </p:pic>
        <p:sp>
          <p:nvSpPr>
            <p:cNvPr id="20" name="TextBox 19"/>
            <p:cNvSpPr txBox="1"/>
            <p:nvPr/>
          </p:nvSpPr>
          <p:spPr>
            <a:xfrm>
              <a:off x="798718" y="3620432"/>
              <a:ext cx="1135667" cy="584775"/>
            </a:xfrm>
            <a:prstGeom prst="rect">
              <a:avLst/>
            </a:prstGeom>
            <a:noFill/>
          </p:spPr>
          <p:txBody>
            <a:bodyPr wrap="square" rtlCol="0">
              <a:spAutoFit/>
            </a:bodyPr>
            <a:lstStyle/>
            <a:p>
              <a:r>
                <a:rPr lang="en-US" sz="1600" dirty="0" smtClean="0">
                  <a:latin typeface="Franchise Bold"/>
                  <a:cs typeface="Franchise Bold"/>
                </a:rPr>
                <a:t>/YOURCOMPANY</a:t>
              </a:r>
              <a:endParaRPr lang="en-US" sz="1600" dirty="0">
                <a:latin typeface="Franchise Bold"/>
                <a:cs typeface="Franchise Bold"/>
              </a:endParaRPr>
            </a:p>
          </p:txBody>
        </p:sp>
      </p:grpSp>
      <p:grpSp>
        <p:nvGrpSpPr>
          <p:cNvPr id="11" name="Group 10"/>
          <p:cNvGrpSpPr/>
          <p:nvPr/>
        </p:nvGrpSpPr>
        <p:grpSpPr>
          <a:xfrm>
            <a:off x="378518" y="4253993"/>
            <a:ext cx="1540798" cy="584775"/>
            <a:chOff x="378518" y="4045498"/>
            <a:chExt cx="1540798" cy="584775"/>
          </a:xfrm>
        </p:grpSpPr>
        <p:pic>
          <p:nvPicPr>
            <p:cNvPr id="8" name="Picture 7" descr="twitter-icon.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8518" y="4056280"/>
              <a:ext cx="313379" cy="303270"/>
            </a:xfrm>
            <a:prstGeom prst="rect">
              <a:avLst/>
            </a:prstGeom>
          </p:spPr>
        </p:pic>
        <p:sp>
          <p:nvSpPr>
            <p:cNvPr id="21" name="TextBox 20"/>
            <p:cNvSpPr txBox="1"/>
            <p:nvPr/>
          </p:nvSpPr>
          <p:spPr>
            <a:xfrm>
              <a:off x="753509" y="4045498"/>
              <a:ext cx="1165807" cy="584775"/>
            </a:xfrm>
            <a:prstGeom prst="rect">
              <a:avLst/>
            </a:prstGeom>
            <a:noFill/>
          </p:spPr>
          <p:txBody>
            <a:bodyPr wrap="square" rtlCol="0">
              <a:spAutoFit/>
            </a:bodyPr>
            <a:lstStyle/>
            <a:p>
              <a:r>
                <a:rPr lang="en-US" sz="1600" dirty="0" smtClean="0">
                  <a:latin typeface="Franchise Bold"/>
                  <a:cs typeface="Franchise Bold"/>
                </a:rPr>
                <a:t>@YOURCOMPANY</a:t>
              </a:r>
              <a:endParaRPr lang="en-US" sz="1600" dirty="0">
                <a:latin typeface="Franchise Bold"/>
                <a:cs typeface="Franchise Bold"/>
              </a:endParaRPr>
            </a:p>
          </p:txBody>
        </p:sp>
      </p:grpSp>
      <p:sp>
        <p:nvSpPr>
          <p:cNvPr id="27" name="TextBox 26"/>
          <p:cNvSpPr txBox="1"/>
          <p:nvPr/>
        </p:nvSpPr>
        <p:spPr>
          <a:xfrm>
            <a:off x="4939071" y="4624019"/>
            <a:ext cx="4285322" cy="261610"/>
          </a:xfrm>
          <a:prstGeom prst="rect">
            <a:avLst/>
          </a:prstGeom>
          <a:noFill/>
        </p:spPr>
        <p:txBody>
          <a:bodyPr wrap="square" rtlCol="0">
            <a:spAutoFit/>
          </a:bodyPr>
          <a:lstStyle/>
          <a:p>
            <a:r>
              <a:rPr lang="en-US" sz="1100" dirty="0" smtClean="0">
                <a:latin typeface="Georgia"/>
                <a:cs typeface="Georgia"/>
              </a:rPr>
              <a:t>Tel: </a:t>
            </a:r>
            <a:r>
              <a:rPr lang="en-US" sz="1100" i="1" dirty="0" smtClean="0">
                <a:solidFill>
                  <a:schemeClr val="bg1"/>
                </a:solidFill>
                <a:latin typeface="Georgia"/>
                <a:cs typeface="Georgia"/>
              </a:rPr>
              <a:t>0800 123 456</a:t>
            </a:r>
            <a:endParaRPr lang="en-US" sz="1100" i="1" dirty="0">
              <a:solidFill>
                <a:schemeClr val="bg1"/>
              </a:solidFill>
              <a:latin typeface="Georgia"/>
              <a:cs typeface="Georgia"/>
            </a:endParaRPr>
          </a:p>
        </p:txBody>
      </p:sp>
      <p:sp>
        <p:nvSpPr>
          <p:cNvPr id="13" name="Rectangle 12"/>
          <p:cNvSpPr/>
          <p:nvPr/>
        </p:nvSpPr>
        <p:spPr>
          <a:xfrm>
            <a:off x="4939071" y="4931796"/>
            <a:ext cx="2199641" cy="261610"/>
          </a:xfrm>
          <a:prstGeom prst="rect">
            <a:avLst/>
          </a:prstGeom>
        </p:spPr>
        <p:txBody>
          <a:bodyPr wrap="none">
            <a:spAutoFit/>
          </a:bodyPr>
          <a:lstStyle/>
          <a:p>
            <a:r>
              <a:rPr lang="en-US" sz="1100" dirty="0">
                <a:latin typeface="Georgia"/>
                <a:cs typeface="Georgia"/>
              </a:rPr>
              <a:t>Email: </a:t>
            </a:r>
            <a:r>
              <a:rPr lang="en-US" sz="1100" i="1" dirty="0" err="1">
                <a:solidFill>
                  <a:schemeClr val="bg1"/>
                </a:solidFill>
                <a:latin typeface="Georgia"/>
                <a:cs typeface="Georgia"/>
              </a:rPr>
              <a:t>info@yourcompany.com</a:t>
            </a:r>
            <a:endParaRPr lang="en-US" sz="1100" i="1" dirty="0">
              <a:solidFill>
                <a:schemeClr val="bg1"/>
              </a:solidFill>
              <a:latin typeface="Georgia"/>
              <a:cs typeface="Georgia"/>
            </a:endParaRPr>
          </a:p>
        </p:txBody>
      </p:sp>
      <p:grpSp>
        <p:nvGrpSpPr>
          <p:cNvPr id="28" name="Group 27"/>
          <p:cNvGrpSpPr/>
          <p:nvPr/>
        </p:nvGrpSpPr>
        <p:grpSpPr>
          <a:xfrm>
            <a:off x="1" y="5685711"/>
            <a:ext cx="9143999" cy="357617"/>
            <a:chOff x="0" y="5685709"/>
            <a:chExt cx="9143999" cy="357617"/>
          </a:xfrm>
        </p:grpSpPr>
        <p:pic>
          <p:nvPicPr>
            <p:cNvPr id="29" name="Picture 28" descr="nav-back.png">
              <a:hlinkClick r:id="" action="ppaction://hlinkshowjump?jump=previousslide"/>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30" name="Picture 29" descr="nav-forward.png">
              <a:hlinkClick r:id="" action="ppaction://hlinkshowjump?jump=nextslide"/>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spTree>
    <p:extLst>
      <p:ext uri="{BB962C8B-B14F-4D97-AF65-F5344CB8AC3E}">
        <p14:creationId xmlns:p14="http://schemas.microsoft.com/office/powerpoint/2010/main" val="209402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0-#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dissolve">
                                      <p:cBhvr>
                                        <p:cTn id="19" dur="500"/>
                                        <p:tgtEl>
                                          <p:spTgt spid="2"/>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dissolve">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dissolve">
                                      <p:cBhvr>
                                        <p:cTn id="29" dur="500"/>
                                        <p:tgtEl>
                                          <p:spTgt spid="11"/>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nodeType="click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dissolve">
                                      <p:cBhvr>
                                        <p:cTn id="34" dur="500"/>
                                        <p:tgtEl>
                                          <p:spTgt spid="12"/>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grpId="1" nodeType="clickEffect">
                                  <p:stCondLst>
                                    <p:cond delay="0"/>
                                  </p:stCondLst>
                                  <p:childTnLst>
                                    <p:set>
                                      <p:cBhvr>
                                        <p:cTn id="38" dur="1" fill="hold">
                                          <p:stCondLst>
                                            <p:cond delay="0"/>
                                          </p:stCondLst>
                                        </p:cTn>
                                        <p:tgtEl>
                                          <p:spTgt spid="27"/>
                                        </p:tgtEl>
                                        <p:attrNameLst>
                                          <p:attrName>style.visibility</p:attrName>
                                        </p:attrNameLst>
                                      </p:cBhvr>
                                      <p:to>
                                        <p:strVal val="visible"/>
                                      </p:to>
                                    </p:set>
                                    <p:animEffect transition="in" filter="dissolve">
                                      <p:cBhvr>
                                        <p:cTn id="39" dur="500"/>
                                        <p:tgtEl>
                                          <p:spTgt spid="27"/>
                                        </p:tgtEl>
                                      </p:cBhvr>
                                    </p:animEffect>
                                  </p:childTnLst>
                                </p:cTn>
                              </p:par>
                            </p:childTnLst>
                          </p:cTn>
                        </p:par>
                      </p:childTnLst>
                    </p:cTn>
                  </p:par>
                  <p:par>
                    <p:cTn id="40" fill="hold">
                      <p:stCondLst>
                        <p:cond delay="indefinite"/>
                      </p:stCondLst>
                      <p:childTnLst>
                        <p:par>
                          <p:cTn id="41" fill="hold">
                            <p:stCondLst>
                              <p:cond delay="0"/>
                            </p:stCondLst>
                            <p:childTnLst>
                              <p:par>
                                <p:cTn id="42" presetID="9" presetClass="entr" presetSubtype="0" fill="hold" grpId="0" nodeType="click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dissolve">
                                      <p:cBhvr>
                                        <p:cTn id="4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2" grpId="0"/>
      <p:bldP spid="27" grpId="1"/>
      <p:bldP spid="1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2032828"/>
            <a:ext cx="9143999" cy="2092881"/>
          </a:xfrm>
          <a:prstGeom prst="rect">
            <a:avLst/>
          </a:prstGeom>
          <a:noFill/>
        </p:spPr>
        <p:txBody>
          <a:bodyPr wrap="square" rtlCol="0">
            <a:spAutoFit/>
          </a:bodyPr>
          <a:lstStyle/>
          <a:p>
            <a:pPr algn="ctr"/>
            <a:r>
              <a:rPr lang="en-US" sz="6500" dirty="0" smtClean="0">
                <a:latin typeface="Franchise Bold"/>
                <a:cs typeface="Franchise Bold"/>
              </a:rPr>
              <a:t>THANKS FOR WATCHING</a:t>
            </a:r>
            <a:endParaRPr lang="en-US" sz="6500" dirty="0">
              <a:latin typeface="Franchise Bold"/>
              <a:cs typeface="Franchise Bold"/>
            </a:endParaRPr>
          </a:p>
        </p:txBody>
      </p:sp>
      <p:sp>
        <p:nvSpPr>
          <p:cNvPr id="5" name="TextBox 4"/>
          <p:cNvSpPr txBox="1"/>
          <p:nvPr/>
        </p:nvSpPr>
        <p:spPr>
          <a:xfrm>
            <a:off x="5212275" y="3009640"/>
            <a:ext cx="2171166" cy="307777"/>
          </a:xfrm>
          <a:prstGeom prst="rect">
            <a:avLst/>
          </a:prstGeom>
          <a:noFill/>
        </p:spPr>
        <p:txBody>
          <a:bodyPr wrap="square" rtlCol="0">
            <a:spAutoFit/>
          </a:bodyPr>
          <a:lstStyle/>
          <a:p>
            <a:r>
              <a:rPr lang="en-US" sz="1400" dirty="0" err="1" smtClean="0">
                <a:latin typeface="Georgia"/>
                <a:cs typeface="Georgia"/>
              </a:rPr>
              <a:t>www.</a:t>
            </a:r>
            <a:r>
              <a:rPr lang="en-US" sz="1400" i="1" dirty="0" err="1" smtClean="0">
                <a:solidFill>
                  <a:schemeClr val="bg1"/>
                </a:solidFill>
                <a:latin typeface="Georgia"/>
                <a:cs typeface="Georgia"/>
              </a:rPr>
              <a:t>yourcompany</a:t>
            </a:r>
            <a:r>
              <a:rPr lang="en-US" sz="1400" dirty="0" err="1" smtClean="0">
                <a:latin typeface="Georgia"/>
                <a:cs typeface="Georgia"/>
              </a:rPr>
              <a:t>.com</a:t>
            </a:r>
            <a:endParaRPr lang="en-US" sz="1400" i="1" dirty="0">
              <a:solidFill>
                <a:schemeClr val="bg1"/>
              </a:solidFill>
              <a:latin typeface="Georgia"/>
              <a:cs typeface="Georgia"/>
            </a:endParaRPr>
          </a:p>
        </p:txBody>
      </p:sp>
      <p:grpSp>
        <p:nvGrpSpPr>
          <p:cNvPr id="19" name="Group 18"/>
          <p:cNvGrpSpPr/>
          <p:nvPr/>
        </p:nvGrpSpPr>
        <p:grpSpPr>
          <a:xfrm>
            <a:off x="254627" y="6030305"/>
            <a:ext cx="1685395" cy="1169551"/>
            <a:chOff x="254626" y="6030303"/>
            <a:chExt cx="1685395" cy="1169551"/>
          </a:xfrm>
        </p:grpSpPr>
        <p:sp>
          <p:nvSpPr>
            <p:cNvPr id="17" name="TextBox 16"/>
            <p:cNvSpPr txBox="1"/>
            <p:nvPr/>
          </p:nvSpPr>
          <p:spPr>
            <a:xfrm>
              <a:off x="254626" y="6030303"/>
              <a:ext cx="1685395" cy="1169551"/>
            </a:xfrm>
            <a:prstGeom prst="rect">
              <a:avLst/>
            </a:prstGeom>
            <a:noFill/>
          </p:spPr>
          <p:txBody>
            <a:bodyPr wrap="square" rtlCol="0">
              <a:spAutoFit/>
            </a:bodyPr>
            <a:lstStyle/>
            <a:p>
              <a:r>
                <a:rPr lang="en-US" sz="3500" dirty="0" smtClean="0">
                  <a:solidFill>
                    <a:srgbClr val="FFFFFF"/>
                  </a:solidFill>
                  <a:latin typeface="Franchise Bold"/>
                  <a:cs typeface="Franchise Bold"/>
                </a:rPr>
                <a:t>DISCOVER</a:t>
              </a:r>
              <a:endParaRPr lang="en-US" sz="3500" dirty="0">
                <a:solidFill>
                  <a:srgbClr val="FFFFFF"/>
                </a:solidFill>
                <a:latin typeface="Franchise Bold"/>
                <a:cs typeface="Franchise Bold"/>
              </a:endParaRPr>
            </a:p>
          </p:txBody>
        </p:sp>
        <p:sp>
          <p:nvSpPr>
            <p:cNvPr id="18" name="TextBox 17"/>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Company Slogan</a:t>
              </a:r>
              <a:endParaRPr lang="en-US" sz="1000" i="1" dirty="0">
                <a:solidFill>
                  <a:srgbClr val="FFFFFF"/>
                </a:solidFill>
                <a:latin typeface="Georgia"/>
                <a:cs typeface="Georgia"/>
              </a:endParaRPr>
            </a:p>
          </p:txBody>
        </p:sp>
      </p:grpSp>
      <p:sp>
        <p:nvSpPr>
          <p:cNvPr id="24" name="TextBox 23"/>
          <p:cNvSpPr txBox="1"/>
          <p:nvPr/>
        </p:nvSpPr>
        <p:spPr>
          <a:xfrm>
            <a:off x="7364483" y="6098549"/>
            <a:ext cx="767728" cy="677108"/>
          </a:xfrm>
          <a:prstGeom prst="rect">
            <a:avLst/>
          </a:prstGeom>
          <a:noFill/>
        </p:spPr>
        <p:txBody>
          <a:bodyPr wrap="square" rtlCol="0">
            <a:spAutoFit/>
          </a:bodyPr>
          <a:lstStyle/>
          <a:p>
            <a:r>
              <a:rPr lang="en-US" sz="3800" dirty="0" smtClean="0">
                <a:solidFill>
                  <a:srgbClr val="FFFFFF"/>
                </a:solidFill>
                <a:latin typeface="Franchise Bold"/>
                <a:cs typeface="Franchise Bold"/>
              </a:rPr>
              <a:t>14</a:t>
            </a:r>
          </a:p>
        </p:txBody>
      </p:sp>
      <p:sp>
        <p:nvSpPr>
          <p:cNvPr id="25" name="TextBox 24"/>
          <p:cNvSpPr txBox="1"/>
          <p:nvPr/>
        </p:nvSpPr>
        <p:spPr>
          <a:xfrm>
            <a:off x="7829453" y="6073054"/>
            <a:ext cx="653771" cy="677108"/>
          </a:xfrm>
          <a:prstGeom prst="rect">
            <a:avLst/>
          </a:prstGeom>
          <a:noFill/>
        </p:spPr>
        <p:txBody>
          <a:bodyPr wrap="square" rtlCol="0">
            <a:spAutoFit/>
          </a:bodyPr>
          <a:lstStyle/>
          <a:p>
            <a:r>
              <a:rPr lang="en-US" sz="3800" i="1" dirty="0" smtClean="0">
                <a:solidFill>
                  <a:srgbClr val="FFFFFF"/>
                </a:solidFill>
                <a:latin typeface="Georgia"/>
                <a:cs typeface="Georgia"/>
              </a:rPr>
              <a:t>of</a:t>
            </a:r>
            <a:endParaRPr lang="en-US" sz="3800" i="1" dirty="0">
              <a:solidFill>
                <a:srgbClr val="FFFFFF"/>
              </a:solidFill>
              <a:latin typeface="Georgia"/>
              <a:cs typeface="Georgia"/>
            </a:endParaRPr>
          </a:p>
        </p:txBody>
      </p:sp>
      <p:sp>
        <p:nvSpPr>
          <p:cNvPr id="26" name="TextBox 25"/>
          <p:cNvSpPr txBox="1"/>
          <p:nvPr/>
        </p:nvSpPr>
        <p:spPr>
          <a:xfrm>
            <a:off x="8426570" y="6103822"/>
            <a:ext cx="688996" cy="1261884"/>
          </a:xfrm>
          <a:prstGeom prst="rect">
            <a:avLst/>
          </a:prstGeom>
          <a:noFill/>
        </p:spPr>
        <p:txBody>
          <a:bodyPr wrap="square" rtlCol="0">
            <a:spAutoFit/>
          </a:bodyPr>
          <a:lstStyle/>
          <a:p>
            <a:r>
              <a:rPr lang="en-US" sz="3800" dirty="0" smtClean="0">
                <a:solidFill>
                  <a:srgbClr val="FFFFFF"/>
                </a:solidFill>
                <a:latin typeface="Franchise Bold"/>
                <a:cs typeface="Franchise Bold"/>
              </a:rPr>
              <a:t>15</a:t>
            </a:r>
            <a:endParaRPr lang="en-US" sz="3800" dirty="0">
              <a:solidFill>
                <a:srgbClr val="FFFFFF"/>
              </a:solidFill>
              <a:latin typeface="Franchise Bold"/>
              <a:cs typeface="Franchise Bold"/>
            </a:endParaRPr>
          </a:p>
        </p:txBody>
      </p:sp>
      <p:pic>
        <p:nvPicPr>
          <p:cNvPr id="12" name="Picture 11" descr="nav-back.png">
            <a:hlinkClick r:id="" action="ppaction://hlinkshowjump?jump=previousslide"/>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685709"/>
            <a:ext cx="464427" cy="350690"/>
          </a:xfrm>
          <a:prstGeom prst="rect">
            <a:avLst/>
          </a:prstGeom>
        </p:spPr>
      </p:pic>
    </p:spTree>
    <p:extLst>
      <p:ext uri="{BB962C8B-B14F-4D97-AF65-F5344CB8AC3E}">
        <p14:creationId xmlns:p14="http://schemas.microsoft.com/office/powerpoint/2010/main" val="4187009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solidFill>
                  <a:schemeClr val="tx1">
                    <a:lumMod val="75000"/>
                    <a:lumOff val="25000"/>
                  </a:schemeClr>
                </a:solidFill>
                <a:latin typeface="Georgia"/>
                <a:cs typeface="Georgia"/>
              </a:rPr>
              <a:t>What is process assessment</a:t>
            </a:r>
            <a:r>
              <a:rPr lang="en-US" dirty="0" smtClean="0">
                <a:solidFill>
                  <a:schemeClr val="tx1">
                    <a:lumMod val="75000"/>
                    <a:lumOff val="25000"/>
                  </a:schemeClr>
                </a:solidFill>
                <a:latin typeface="Georgia"/>
                <a:cs typeface="Georgia"/>
              </a:rPr>
              <a:t>? (1)</a:t>
            </a:r>
            <a:br>
              <a:rPr lang="en-US" dirty="0" smtClean="0">
                <a:solidFill>
                  <a:schemeClr val="tx1">
                    <a:lumMod val="75000"/>
                    <a:lumOff val="25000"/>
                  </a:schemeClr>
                </a:solidFill>
                <a:latin typeface="Georgia"/>
                <a:cs typeface="Georgia"/>
              </a:rPr>
            </a:br>
            <a:endParaRPr lang="en-US" dirty="0"/>
          </a:p>
        </p:txBody>
      </p:sp>
      <p:sp>
        <p:nvSpPr>
          <p:cNvPr id="3" name="Content Placeholder 2"/>
          <p:cNvSpPr>
            <a:spLocks noGrp="1"/>
          </p:cNvSpPr>
          <p:nvPr>
            <p:ph idx="1"/>
          </p:nvPr>
        </p:nvSpPr>
        <p:spPr>
          <a:xfrm>
            <a:off x="457200" y="1323102"/>
            <a:ext cx="8229600" cy="4525963"/>
          </a:xfrm>
        </p:spPr>
        <p:txBody>
          <a:bodyPr>
            <a:normAutofit/>
          </a:bodyPr>
          <a:lstStyle/>
          <a:p>
            <a:pPr>
              <a:lnSpc>
                <a:spcPct val="150000"/>
              </a:lnSpc>
            </a:pPr>
            <a:r>
              <a:rPr lang="en-US" sz="2000" dirty="0"/>
              <a:t>Being able to identify the weaknesses (and strengths) of the SW development process in place, either for subcontractor selection, or for internal auditing before launching a SPI initiative, or even for improvement tracking purposes, is the main concern of SPA approaches.</a:t>
            </a:r>
          </a:p>
          <a:p>
            <a:pPr>
              <a:lnSpc>
                <a:spcPct val="150000"/>
              </a:lnSpc>
            </a:pPr>
            <a:r>
              <a:rPr lang="en-US" sz="2000" dirty="0"/>
              <a:t>Process Assessment is as a means to assess the extent to which an organization's processes follow best practices.</a:t>
            </a:r>
          </a:p>
          <a:p>
            <a:pPr>
              <a:lnSpc>
                <a:spcPct val="150000"/>
              </a:lnSpc>
            </a:pPr>
            <a:r>
              <a:rPr lang="en-US" sz="2000" dirty="0"/>
              <a:t>By providing a means for assessment, it is possible to identify areas of weakness for process improvement.</a:t>
            </a:r>
          </a:p>
        </p:txBody>
      </p:sp>
      <p:grpSp>
        <p:nvGrpSpPr>
          <p:cNvPr id="4" name="Group 3"/>
          <p:cNvGrpSpPr/>
          <p:nvPr/>
        </p:nvGrpSpPr>
        <p:grpSpPr>
          <a:xfrm>
            <a:off x="254627" y="6030305"/>
            <a:ext cx="1685395" cy="759011"/>
            <a:chOff x="254626" y="6030303"/>
            <a:chExt cx="1685395" cy="759011"/>
          </a:xfrm>
        </p:grpSpPr>
        <p:sp>
          <p:nvSpPr>
            <p:cNvPr id="5" name="TextBox 4"/>
            <p:cNvSpPr txBox="1"/>
            <p:nvPr/>
          </p:nvSpPr>
          <p:spPr>
            <a:xfrm>
              <a:off x="254626" y="6030303"/>
              <a:ext cx="1685395" cy="523220"/>
            </a:xfrm>
            <a:prstGeom prst="rect">
              <a:avLst/>
            </a:prstGeom>
            <a:noFill/>
          </p:spPr>
          <p:txBody>
            <a:bodyPr wrap="square" rtlCol="0">
              <a:spAutoFit/>
            </a:bodyPr>
            <a:lstStyle/>
            <a:p>
              <a:r>
                <a:rPr lang="vi-VN" sz="2800" dirty="0" smtClean="0">
                  <a:solidFill>
                    <a:srgbClr val="FFFFFF"/>
                  </a:solidFill>
                  <a:latin typeface="Franchise Bold"/>
                  <a:cs typeface="Franchise Bold"/>
                </a:rPr>
                <a:t>BigFive</a:t>
              </a:r>
              <a:endParaRPr lang="vi-VN" sz="2800" dirty="0">
                <a:solidFill>
                  <a:srgbClr val="FFFFFF"/>
                </a:solidFill>
                <a:latin typeface="Franchise Bold"/>
                <a:cs typeface="Franchise Bold"/>
              </a:endParaRPr>
            </a:p>
          </p:txBody>
        </p:sp>
        <p:sp>
          <p:nvSpPr>
            <p:cNvPr id="6" name="TextBox 5"/>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We can do it!</a:t>
              </a:r>
              <a:endParaRPr lang="en-US" sz="1000" i="1" dirty="0">
                <a:solidFill>
                  <a:srgbClr val="FFFFFF"/>
                </a:solidFill>
                <a:latin typeface="Georgia"/>
                <a:cs typeface="Georgia"/>
              </a:endParaRPr>
            </a:p>
          </p:txBody>
        </p:sp>
      </p:grpSp>
      <p:grpSp>
        <p:nvGrpSpPr>
          <p:cNvPr id="7" name="Group 6"/>
          <p:cNvGrpSpPr/>
          <p:nvPr/>
        </p:nvGrpSpPr>
        <p:grpSpPr>
          <a:xfrm>
            <a:off x="1" y="5685711"/>
            <a:ext cx="9143999" cy="357617"/>
            <a:chOff x="0" y="5685709"/>
            <a:chExt cx="9143999" cy="357617"/>
          </a:xfrm>
        </p:grpSpPr>
        <p:pic>
          <p:nvPicPr>
            <p:cNvPr id="8" name="Picture 7" descr="nav-back.png">
              <a:hlinkClick r:id="" action="ppaction://hlinkshowjump?jump=previousslide"/>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9" name="Picture 8" descr="nav-forward.png">
              <a:hlinkClick r:id="" action="ppaction://hlinkshowjump?jump=next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spTree>
    <p:extLst>
      <p:ext uri="{BB962C8B-B14F-4D97-AF65-F5344CB8AC3E}">
        <p14:creationId xmlns:p14="http://schemas.microsoft.com/office/powerpoint/2010/main" val="238697709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solidFill>
                  <a:schemeClr val="tx1">
                    <a:lumMod val="75000"/>
                    <a:lumOff val="25000"/>
                  </a:schemeClr>
                </a:solidFill>
                <a:latin typeface="Georgia"/>
                <a:cs typeface="Georgia"/>
              </a:rPr>
              <a:t>What is process assessment</a:t>
            </a:r>
            <a:r>
              <a:rPr lang="en-US" dirty="0" smtClean="0">
                <a:solidFill>
                  <a:schemeClr val="tx1">
                    <a:lumMod val="75000"/>
                    <a:lumOff val="25000"/>
                  </a:schemeClr>
                </a:solidFill>
                <a:latin typeface="Georgia"/>
                <a:cs typeface="Georgia"/>
              </a:rPr>
              <a:t>? (2)</a:t>
            </a:r>
            <a:br>
              <a:rPr lang="en-US" dirty="0" smtClean="0">
                <a:solidFill>
                  <a:schemeClr val="tx1">
                    <a:lumMod val="75000"/>
                    <a:lumOff val="25000"/>
                  </a:schemeClr>
                </a:solidFill>
                <a:latin typeface="Georgia"/>
                <a:cs typeface="Georgia"/>
              </a:rPr>
            </a:br>
            <a:endParaRPr lang="en-US" dirty="0"/>
          </a:p>
        </p:txBody>
      </p:sp>
      <p:sp>
        <p:nvSpPr>
          <p:cNvPr id="3" name="Content Placeholder 2"/>
          <p:cNvSpPr>
            <a:spLocks noGrp="1"/>
          </p:cNvSpPr>
          <p:nvPr>
            <p:ph idx="1"/>
          </p:nvPr>
        </p:nvSpPr>
        <p:spPr>
          <a:xfrm>
            <a:off x="457200" y="1323102"/>
            <a:ext cx="8229600" cy="4525963"/>
          </a:xfrm>
        </p:spPr>
        <p:txBody>
          <a:bodyPr>
            <a:normAutofit/>
          </a:bodyPr>
          <a:lstStyle/>
          <a:p>
            <a:pPr>
              <a:lnSpc>
                <a:spcPct val="150000"/>
              </a:lnSpc>
            </a:pPr>
            <a:r>
              <a:rPr lang="en-US" sz="2000" dirty="0"/>
              <a:t>There have been various process assessment and improvement models but the SEI work has been most influential.</a:t>
            </a:r>
          </a:p>
          <a:p>
            <a:pPr>
              <a:lnSpc>
                <a:spcPct val="150000"/>
              </a:lnSpc>
            </a:pPr>
            <a:r>
              <a:rPr lang="en-US" sz="2000" dirty="0"/>
              <a:t>Several frameworks have been proposed and refined in the last few years like the CMM model (Software Engineering Institute), the BOOTSTRAP and SCOPE models (emerged from the ESPRIT projects of the same names), the TRILLIUM model (Bell Canada) or the international ISO SPICE (Software Process Improvement and Capability determination) initiative.</a:t>
            </a:r>
          </a:p>
        </p:txBody>
      </p:sp>
      <p:grpSp>
        <p:nvGrpSpPr>
          <p:cNvPr id="4" name="Group 3"/>
          <p:cNvGrpSpPr/>
          <p:nvPr/>
        </p:nvGrpSpPr>
        <p:grpSpPr>
          <a:xfrm>
            <a:off x="254627" y="6030305"/>
            <a:ext cx="1685395" cy="759011"/>
            <a:chOff x="254626" y="6030303"/>
            <a:chExt cx="1685395" cy="759011"/>
          </a:xfrm>
        </p:grpSpPr>
        <p:sp>
          <p:nvSpPr>
            <p:cNvPr id="5" name="TextBox 4"/>
            <p:cNvSpPr txBox="1"/>
            <p:nvPr/>
          </p:nvSpPr>
          <p:spPr>
            <a:xfrm>
              <a:off x="254626" y="6030303"/>
              <a:ext cx="1685395" cy="523220"/>
            </a:xfrm>
            <a:prstGeom prst="rect">
              <a:avLst/>
            </a:prstGeom>
            <a:noFill/>
          </p:spPr>
          <p:txBody>
            <a:bodyPr wrap="square" rtlCol="0">
              <a:spAutoFit/>
            </a:bodyPr>
            <a:lstStyle/>
            <a:p>
              <a:r>
                <a:rPr lang="vi-VN" sz="2800" dirty="0" smtClean="0">
                  <a:solidFill>
                    <a:srgbClr val="FFFFFF"/>
                  </a:solidFill>
                  <a:latin typeface="Franchise Bold"/>
                  <a:cs typeface="Franchise Bold"/>
                </a:rPr>
                <a:t>BigFive</a:t>
              </a:r>
              <a:endParaRPr lang="vi-VN" sz="2800" dirty="0">
                <a:solidFill>
                  <a:srgbClr val="FFFFFF"/>
                </a:solidFill>
                <a:latin typeface="Franchise Bold"/>
                <a:cs typeface="Franchise Bold"/>
              </a:endParaRPr>
            </a:p>
          </p:txBody>
        </p:sp>
        <p:sp>
          <p:nvSpPr>
            <p:cNvPr id="6" name="TextBox 5"/>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We can do it!</a:t>
              </a:r>
              <a:endParaRPr lang="en-US" sz="1000" i="1" dirty="0">
                <a:solidFill>
                  <a:srgbClr val="FFFFFF"/>
                </a:solidFill>
                <a:latin typeface="Georgia"/>
                <a:cs typeface="Georgia"/>
              </a:endParaRPr>
            </a:p>
          </p:txBody>
        </p:sp>
      </p:grpSp>
      <p:grpSp>
        <p:nvGrpSpPr>
          <p:cNvPr id="7" name="Group 6"/>
          <p:cNvGrpSpPr/>
          <p:nvPr/>
        </p:nvGrpSpPr>
        <p:grpSpPr>
          <a:xfrm>
            <a:off x="1" y="5685711"/>
            <a:ext cx="9143999" cy="357617"/>
            <a:chOff x="0" y="5685709"/>
            <a:chExt cx="9143999" cy="357617"/>
          </a:xfrm>
        </p:grpSpPr>
        <p:pic>
          <p:nvPicPr>
            <p:cNvPr id="8" name="Picture 7" descr="nav-back.png">
              <a:hlinkClick r:id="" action="ppaction://hlinkshowjump?jump=previousslide"/>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9" name="Picture 8" descr="nav-forward.png">
              <a:hlinkClick r:id="" action="ppaction://hlinkshowjump?jump=next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spTree>
    <p:extLst>
      <p:ext uri="{BB962C8B-B14F-4D97-AF65-F5344CB8AC3E}">
        <p14:creationId xmlns:p14="http://schemas.microsoft.com/office/powerpoint/2010/main" val="76048041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nSpc>
                <a:spcPct val="150000"/>
              </a:lnSpc>
            </a:pPr>
            <a:r>
              <a:rPr lang="en-US" dirty="0">
                <a:solidFill>
                  <a:schemeClr val="tx1">
                    <a:lumMod val="75000"/>
                    <a:lumOff val="25000"/>
                  </a:schemeClr>
                </a:solidFill>
                <a:latin typeface="Georgia"/>
                <a:cs typeface="Georgia"/>
              </a:rPr>
              <a:t>Why we do a process assessment</a:t>
            </a:r>
            <a:r>
              <a:rPr lang="en-US" dirty="0" smtClean="0">
                <a:solidFill>
                  <a:schemeClr val="tx1">
                    <a:lumMod val="75000"/>
                    <a:lumOff val="25000"/>
                  </a:schemeClr>
                </a:solidFill>
                <a:latin typeface="Georgia"/>
                <a:cs typeface="Georgia"/>
              </a:rPr>
              <a:t>?</a:t>
            </a:r>
            <a:br>
              <a:rPr lang="en-US" dirty="0" smtClean="0">
                <a:solidFill>
                  <a:schemeClr val="tx1">
                    <a:lumMod val="75000"/>
                    <a:lumOff val="25000"/>
                  </a:schemeClr>
                </a:solidFill>
                <a:latin typeface="Georgia"/>
                <a:cs typeface="Georgia"/>
              </a:rPr>
            </a:br>
            <a:endParaRPr lang="en-US" dirty="0">
              <a:solidFill>
                <a:schemeClr val="tx1">
                  <a:lumMod val="75000"/>
                  <a:lumOff val="25000"/>
                </a:schemeClr>
              </a:solidFill>
              <a:latin typeface="Georgia"/>
              <a:cs typeface="Georgia"/>
            </a:endParaRPr>
          </a:p>
        </p:txBody>
      </p:sp>
      <p:grpSp>
        <p:nvGrpSpPr>
          <p:cNvPr id="4" name="Group 3"/>
          <p:cNvGrpSpPr/>
          <p:nvPr/>
        </p:nvGrpSpPr>
        <p:grpSpPr>
          <a:xfrm>
            <a:off x="254627" y="6030305"/>
            <a:ext cx="1685395" cy="759011"/>
            <a:chOff x="254626" y="6030303"/>
            <a:chExt cx="1685395" cy="759011"/>
          </a:xfrm>
        </p:grpSpPr>
        <p:sp>
          <p:nvSpPr>
            <p:cNvPr id="5" name="TextBox 4"/>
            <p:cNvSpPr txBox="1"/>
            <p:nvPr/>
          </p:nvSpPr>
          <p:spPr>
            <a:xfrm>
              <a:off x="254626" y="6030303"/>
              <a:ext cx="1685395" cy="523220"/>
            </a:xfrm>
            <a:prstGeom prst="rect">
              <a:avLst/>
            </a:prstGeom>
            <a:noFill/>
          </p:spPr>
          <p:txBody>
            <a:bodyPr wrap="square" rtlCol="0">
              <a:spAutoFit/>
            </a:bodyPr>
            <a:lstStyle/>
            <a:p>
              <a:r>
                <a:rPr lang="vi-VN" sz="2800" dirty="0" smtClean="0">
                  <a:solidFill>
                    <a:srgbClr val="FFFFFF"/>
                  </a:solidFill>
                  <a:latin typeface="Franchise Bold"/>
                  <a:cs typeface="Franchise Bold"/>
                </a:rPr>
                <a:t>BigFive</a:t>
              </a:r>
              <a:endParaRPr lang="vi-VN" sz="2800" dirty="0">
                <a:solidFill>
                  <a:srgbClr val="FFFFFF"/>
                </a:solidFill>
                <a:latin typeface="Franchise Bold"/>
                <a:cs typeface="Franchise Bold"/>
              </a:endParaRPr>
            </a:p>
          </p:txBody>
        </p:sp>
        <p:sp>
          <p:nvSpPr>
            <p:cNvPr id="6" name="TextBox 5"/>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We can do it!</a:t>
              </a:r>
              <a:endParaRPr lang="en-US" sz="1000" i="1" dirty="0">
                <a:solidFill>
                  <a:srgbClr val="FFFFFF"/>
                </a:solidFill>
                <a:latin typeface="Georgia"/>
                <a:cs typeface="Georgia"/>
              </a:endParaRPr>
            </a:p>
          </p:txBody>
        </p:sp>
      </p:grpSp>
      <p:grpSp>
        <p:nvGrpSpPr>
          <p:cNvPr id="7" name="Group 6"/>
          <p:cNvGrpSpPr/>
          <p:nvPr/>
        </p:nvGrpSpPr>
        <p:grpSpPr>
          <a:xfrm>
            <a:off x="1" y="5685711"/>
            <a:ext cx="9143999" cy="357617"/>
            <a:chOff x="0" y="5685709"/>
            <a:chExt cx="9143999" cy="357617"/>
          </a:xfrm>
        </p:grpSpPr>
        <p:pic>
          <p:nvPicPr>
            <p:cNvPr id="8" name="Picture 7" descr="nav-back.png">
              <a:hlinkClick r:id="" action="ppaction://hlinkshowjump?jump=previousslide"/>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9" name="Picture 8" descr="nav-forward.png">
              <a:hlinkClick r:id="" action="ppaction://hlinkshowjump?jump=next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52639" y="981690"/>
            <a:ext cx="1544997" cy="3347361"/>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2213" y="974320"/>
            <a:ext cx="3887901" cy="3354731"/>
          </a:xfrm>
          <a:prstGeom prst="rect">
            <a:avLst/>
          </a:prstGeom>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64630" y="988226"/>
            <a:ext cx="1389181" cy="1207036"/>
          </a:xfrm>
          <a:prstGeom prst="rect">
            <a:avLst/>
          </a:prstGeom>
        </p:spPr>
      </p:pic>
      <p:pic>
        <p:nvPicPr>
          <p:cNvPr id="15" name="Picture 1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259585" y="2291548"/>
            <a:ext cx="2868321" cy="2037503"/>
          </a:xfrm>
          <a:prstGeom prst="rect">
            <a:avLst/>
          </a:prstGeom>
        </p:spPr>
      </p:pic>
      <p:pic>
        <p:nvPicPr>
          <p:cNvPr id="16" name="Picture 1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69917" y="998167"/>
            <a:ext cx="1357989" cy="1197097"/>
          </a:xfrm>
          <a:prstGeom prst="rect">
            <a:avLst/>
          </a:prstGeom>
        </p:spPr>
      </p:pic>
      <p:pic>
        <p:nvPicPr>
          <p:cNvPr id="17" name="Picture 1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30877" y="4453322"/>
            <a:ext cx="8566759" cy="991514"/>
          </a:xfrm>
          <a:prstGeom prst="rect">
            <a:avLst/>
          </a:prstGeom>
        </p:spPr>
      </p:pic>
      <p:sp>
        <p:nvSpPr>
          <p:cNvPr id="18" name="Oval 17"/>
          <p:cNvSpPr/>
          <p:nvPr/>
        </p:nvSpPr>
        <p:spPr>
          <a:xfrm>
            <a:off x="1666131" y="5674642"/>
            <a:ext cx="72415" cy="72415"/>
          </a:xfrm>
          <a:prstGeom prst="ellipse">
            <a:avLst/>
          </a:prstGeom>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grpSp>
        <p:nvGrpSpPr>
          <p:cNvPr id="19" name="Group 18"/>
          <p:cNvGrpSpPr/>
          <p:nvPr/>
        </p:nvGrpSpPr>
        <p:grpSpPr>
          <a:xfrm>
            <a:off x="1738545" y="5552441"/>
            <a:ext cx="1170000" cy="316817"/>
            <a:chOff x="860439" y="4209145"/>
            <a:chExt cx="1170000" cy="316817"/>
          </a:xfrm>
        </p:grpSpPr>
        <p:sp>
          <p:nvSpPr>
            <p:cNvPr id="46" name="Rectangle 45"/>
            <p:cNvSpPr/>
            <p:nvPr/>
          </p:nvSpPr>
          <p:spPr>
            <a:xfrm>
              <a:off x="860439" y="4209145"/>
              <a:ext cx="1170000" cy="316817"/>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7" name="Rectangle 46"/>
            <p:cNvSpPr/>
            <p:nvPr/>
          </p:nvSpPr>
          <p:spPr>
            <a:xfrm>
              <a:off x="860439" y="4209145"/>
              <a:ext cx="1170000" cy="316817"/>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462280" tIns="165100" rIns="462280" bIns="0" numCol="1" spcCol="1270" anchor="ctr" anchorCtr="0">
              <a:noAutofit/>
            </a:bodyPr>
            <a:lstStyle/>
            <a:p>
              <a:pPr lvl="0" algn="ctr" defTabSz="2889250">
                <a:lnSpc>
                  <a:spcPct val="90000"/>
                </a:lnSpc>
                <a:spcBef>
                  <a:spcPct val="0"/>
                </a:spcBef>
                <a:spcAft>
                  <a:spcPct val="35000"/>
                </a:spcAft>
              </a:pPr>
              <a:endParaRPr lang="en-US" sz="6500" kern="1200"/>
            </a:p>
          </p:txBody>
        </p:sp>
      </p:grpSp>
      <p:sp>
        <p:nvSpPr>
          <p:cNvPr id="20" name="Oval 19"/>
          <p:cNvSpPr/>
          <p:nvPr/>
        </p:nvSpPr>
        <p:spPr>
          <a:xfrm>
            <a:off x="2908546" y="5674642"/>
            <a:ext cx="72415" cy="72415"/>
          </a:xfrm>
          <a:prstGeom prst="ellipse">
            <a:avLst/>
          </a:prstGeom>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21" name="Oval 20"/>
          <p:cNvSpPr/>
          <p:nvPr/>
        </p:nvSpPr>
        <p:spPr>
          <a:xfrm>
            <a:off x="3017169" y="5674642"/>
            <a:ext cx="72415" cy="72415"/>
          </a:xfrm>
          <a:prstGeom prst="ellipse">
            <a:avLst/>
          </a:prstGeom>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grpSp>
        <p:nvGrpSpPr>
          <p:cNvPr id="22" name="Group 21"/>
          <p:cNvGrpSpPr/>
          <p:nvPr/>
        </p:nvGrpSpPr>
        <p:grpSpPr>
          <a:xfrm>
            <a:off x="3089584" y="5552441"/>
            <a:ext cx="1170000" cy="316817"/>
            <a:chOff x="2211478" y="4209145"/>
            <a:chExt cx="1170000" cy="316817"/>
          </a:xfrm>
        </p:grpSpPr>
        <p:sp>
          <p:nvSpPr>
            <p:cNvPr id="44" name="Rectangle 43"/>
            <p:cNvSpPr/>
            <p:nvPr/>
          </p:nvSpPr>
          <p:spPr>
            <a:xfrm>
              <a:off x="2211478" y="4209145"/>
              <a:ext cx="1170000" cy="316817"/>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5" name="Rectangle 44"/>
            <p:cNvSpPr/>
            <p:nvPr/>
          </p:nvSpPr>
          <p:spPr>
            <a:xfrm>
              <a:off x="2211478" y="4209145"/>
              <a:ext cx="1170000" cy="316817"/>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462280" tIns="165100" rIns="462280" bIns="0" numCol="1" spcCol="1270" anchor="ctr" anchorCtr="0">
              <a:noAutofit/>
            </a:bodyPr>
            <a:lstStyle/>
            <a:p>
              <a:pPr lvl="0" algn="ctr" defTabSz="2889250">
                <a:lnSpc>
                  <a:spcPct val="90000"/>
                </a:lnSpc>
                <a:spcBef>
                  <a:spcPct val="0"/>
                </a:spcBef>
                <a:spcAft>
                  <a:spcPct val="35000"/>
                </a:spcAft>
              </a:pPr>
              <a:endParaRPr lang="en-US" sz="6500" kern="1200"/>
            </a:p>
          </p:txBody>
        </p:sp>
      </p:grpSp>
      <p:sp>
        <p:nvSpPr>
          <p:cNvPr id="23" name="Oval 22"/>
          <p:cNvSpPr/>
          <p:nvPr/>
        </p:nvSpPr>
        <p:spPr>
          <a:xfrm>
            <a:off x="4259585" y="5756109"/>
            <a:ext cx="72415" cy="72415"/>
          </a:xfrm>
          <a:prstGeom prst="ellipse">
            <a:avLst/>
          </a:prstGeom>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24" name="Oval 23"/>
          <p:cNvSpPr/>
          <p:nvPr/>
        </p:nvSpPr>
        <p:spPr>
          <a:xfrm>
            <a:off x="4341052" y="5674642"/>
            <a:ext cx="72415" cy="72415"/>
          </a:xfrm>
          <a:prstGeom prst="ellipse">
            <a:avLst/>
          </a:prstGeom>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25" name="Oval 24"/>
          <p:cNvSpPr/>
          <p:nvPr/>
        </p:nvSpPr>
        <p:spPr>
          <a:xfrm>
            <a:off x="4422519" y="5593175"/>
            <a:ext cx="72415" cy="72415"/>
          </a:xfrm>
          <a:prstGeom prst="ellipse">
            <a:avLst/>
          </a:prstGeom>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grpSp>
        <p:nvGrpSpPr>
          <p:cNvPr id="26" name="Group 25"/>
          <p:cNvGrpSpPr/>
          <p:nvPr/>
        </p:nvGrpSpPr>
        <p:grpSpPr>
          <a:xfrm>
            <a:off x="4494934" y="5552441"/>
            <a:ext cx="1170000" cy="316817"/>
            <a:chOff x="3616828" y="4209145"/>
            <a:chExt cx="1170000" cy="316817"/>
          </a:xfrm>
        </p:grpSpPr>
        <p:sp>
          <p:nvSpPr>
            <p:cNvPr id="42" name="Rectangle 41"/>
            <p:cNvSpPr/>
            <p:nvPr/>
          </p:nvSpPr>
          <p:spPr>
            <a:xfrm>
              <a:off x="3616828" y="4209145"/>
              <a:ext cx="1170000" cy="316817"/>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3" name="Rectangle 42"/>
            <p:cNvSpPr/>
            <p:nvPr/>
          </p:nvSpPr>
          <p:spPr>
            <a:xfrm>
              <a:off x="3616828" y="4209145"/>
              <a:ext cx="1170000" cy="316817"/>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462280" tIns="165100" rIns="462280" bIns="0" numCol="1" spcCol="1270" anchor="ctr" anchorCtr="0">
              <a:noAutofit/>
            </a:bodyPr>
            <a:lstStyle/>
            <a:p>
              <a:pPr lvl="0" algn="ctr" defTabSz="2889250">
                <a:lnSpc>
                  <a:spcPct val="90000"/>
                </a:lnSpc>
                <a:spcBef>
                  <a:spcPct val="0"/>
                </a:spcBef>
                <a:spcAft>
                  <a:spcPct val="35000"/>
                </a:spcAft>
              </a:pPr>
              <a:endParaRPr lang="en-US" sz="6500" kern="1200"/>
            </a:p>
          </p:txBody>
        </p:sp>
      </p:grpSp>
      <p:sp>
        <p:nvSpPr>
          <p:cNvPr id="27" name="Oval 26"/>
          <p:cNvSpPr/>
          <p:nvPr/>
        </p:nvSpPr>
        <p:spPr>
          <a:xfrm>
            <a:off x="5664935" y="5620331"/>
            <a:ext cx="72415" cy="72415"/>
          </a:xfrm>
          <a:prstGeom prst="ellipse">
            <a:avLst/>
          </a:prstGeom>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28" name="Oval 27"/>
          <p:cNvSpPr/>
          <p:nvPr/>
        </p:nvSpPr>
        <p:spPr>
          <a:xfrm>
            <a:off x="5773558" y="5620331"/>
            <a:ext cx="72415" cy="72415"/>
          </a:xfrm>
          <a:prstGeom prst="ellipse">
            <a:avLst/>
          </a:prstGeom>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29" name="Oval 28"/>
          <p:cNvSpPr/>
          <p:nvPr/>
        </p:nvSpPr>
        <p:spPr>
          <a:xfrm>
            <a:off x="5664935" y="5728954"/>
            <a:ext cx="72415" cy="72415"/>
          </a:xfrm>
          <a:prstGeom prst="ellipse">
            <a:avLst/>
          </a:prstGeom>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30" name="Oval 29"/>
          <p:cNvSpPr/>
          <p:nvPr/>
        </p:nvSpPr>
        <p:spPr>
          <a:xfrm>
            <a:off x="5773558" y="5728954"/>
            <a:ext cx="72415" cy="72415"/>
          </a:xfrm>
          <a:prstGeom prst="ellipse">
            <a:avLst/>
          </a:prstGeom>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grpSp>
        <p:nvGrpSpPr>
          <p:cNvPr id="31" name="Group 30"/>
          <p:cNvGrpSpPr/>
          <p:nvPr/>
        </p:nvGrpSpPr>
        <p:grpSpPr>
          <a:xfrm>
            <a:off x="5845972" y="5552441"/>
            <a:ext cx="1170000" cy="316817"/>
            <a:chOff x="4967866" y="4209145"/>
            <a:chExt cx="1170000" cy="316817"/>
          </a:xfrm>
        </p:grpSpPr>
        <p:sp>
          <p:nvSpPr>
            <p:cNvPr id="40" name="Rectangle 39"/>
            <p:cNvSpPr/>
            <p:nvPr/>
          </p:nvSpPr>
          <p:spPr>
            <a:xfrm>
              <a:off x="4967866" y="4209145"/>
              <a:ext cx="1170000" cy="316817"/>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1" name="Rectangle 40"/>
            <p:cNvSpPr/>
            <p:nvPr/>
          </p:nvSpPr>
          <p:spPr>
            <a:xfrm>
              <a:off x="4967866" y="4209145"/>
              <a:ext cx="1170000" cy="316817"/>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462280" tIns="165100" rIns="462280" bIns="0" numCol="1" spcCol="1270" anchor="ctr" anchorCtr="0">
              <a:noAutofit/>
            </a:bodyPr>
            <a:lstStyle/>
            <a:p>
              <a:pPr lvl="0" algn="ctr" defTabSz="2889250">
                <a:lnSpc>
                  <a:spcPct val="90000"/>
                </a:lnSpc>
                <a:spcBef>
                  <a:spcPct val="0"/>
                </a:spcBef>
                <a:spcAft>
                  <a:spcPct val="35000"/>
                </a:spcAft>
              </a:pPr>
              <a:endParaRPr lang="en-US" sz="6500" kern="1200"/>
            </a:p>
          </p:txBody>
        </p:sp>
      </p:grpSp>
      <p:sp>
        <p:nvSpPr>
          <p:cNvPr id="32" name="Oval 31"/>
          <p:cNvSpPr/>
          <p:nvPr/>
        </p:nvSpPr>
        <p:spPr>
          <a:xfrm>
            <a:off x="7015973" y="5756109"/>
            <a:ext cx="72415" cy="72415"/>
          </a:xfrm>
          <a:prstGeom prst="ellipse">
            <a:avLst/>
          </a:prstGeom>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33" name="Oval 32"/>
          <p:cNvSpPr/>
          <p:nvPr/>
        </p:nvSpPr>
        <p:spPr>
          <a:xfrm>
            <a:off x="7097441" y="5674642"/>
            <a:ext cx="72415" cy="72415"/>
          </a:xfrm>
          <a:prstGeom prst="ellipse">
            <a:avLst/>
          </a:prstGeom>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34" name="Oval 33"/>
          <p:cNvSpPr/>
          <p:nvPr/>
        </p:nvSpPr>
        <p:spPr>
          <a:xfrm>
            <a:off x="7178908" y="5593175"/>
            <a:ext cx="72415" cy="72415"/>
          </a:xfrm>
          <a:prstGeom prst="ellipse">
            <a:avLst/>
          </a:prstGeom>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35" name="Oval 34"/>
          <p:cNvSpPr/>
          <p:nvPr/>
        </p:nvSpPr>
        <p:spPr>
          <a:xfrm>
            <a:off x="7015973" y="5593175"/>
            <a:ext cx="72415" cy="72415"/>
          </a:xfrm>
          <a:prstGeom prst="ellipse">
            <a:avLst/>
          </a:prstGeom>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36" name="Oval 35"/>
          <p:cNvSpPr/>
          <p:nvPr/>
        </p:nvSpPr>
        <p:spPr>
          <a:xfrm>
            <a:off x="7178908" y="5756109"/>
            <a:ext cx="72415" cy="72415"/>
          </a:xfrm>
          <a:prstGeom prst="ellipse">
            <a:avLst/>
          </a:prstGeom>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grpSp>
        <p:nvGrpSpPr>
          <p:cNvPr id="37" name="Group 36"/>
          <p:cNvGrpSpPr/>
          <p:nvPr/>
        </p:nvGrpSpPr>
        <p:grpSpPr>
          <a:xfrm>
            <a:off x="7251322" y="5552441"/>
            <a:ext cx="1170000" cy="316817"/>
            <a:chOff x="6373216" y="4209145"/>
            <a:chExt cx="1170000" cy="316817"/>
          </a:xfrm>
        </p:grpSpPr>
        <p:sp>
          <p:nvSpPr>
            <p:cNvPr id="38" name="Rectangle 37"/>
            <p:cNvSpPr/>
            <p:nvPr/>
          </p:nvSpPr>
          <p:spPr>
            <a:xfrm>
              <a:off x="6373216" y="4209145"/>
              <a:ext cx="1170000" cy="316817"/>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9" name="Rectangle 38"/>
            <p:cNvSpPr/>
            <p:nvPr/>
          </p:nvSpPr>
          <p:spPr>
            <a:xfrm>
              <a:off x="6373216" y="4209145"/>
              <a:ext cx="1170000" cy="316817"/>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462280" tIns="165100" rIns="462280" bIns="0" numCol="1" spcCol="1270" anchor="ctr" anchorCtr="0">
              <a:noAutofit/>
            </a:bodyPr>
            <a:lstStyle/>
            <a:p>
              <a:pPr lvl="0" algn="ctr" defTabSz="2889250">
                <a:lnSpc>
                  <a:spcPct val="90000"/>
                </a:lnSpc>
                <a:spcBef>
                  <a:spcPct val="0"/>
                </a:spcBef>
                <a:spcAft>
                  <a:spcPct val="35000"/>
                </a:spcAft>
              </a:pPr>
              <a:endParaRPr lang="en-US" sz="6500" kern="1200"/>
            </a:p>
          </p:txBody>
        </p:sp>
      </p:grpSp>
    </p:spTree>
    <p:extLst>
      <p:ext uri="{BB962C8B-B14F-4D97-AF65-F5344CB8AC3E}">
        <p14:creationId xmlns:p14="http://schemas.microsoft.com/office/powerpoint/2010/main" val="187072314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986639587"/>
              </p:ext>
            </p:extLst>
          </p:nvPr>
        </p:nvGraphicFramePr>
        <p:xfrm>
          <a:off x="457200" y="105773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4314981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solidFill>
                  <a:schemeClr val="tx1">
                    <a:lumMod val="75000"/>
                    <a:lumOff val="25000"/>
                  </a:schemeClr>
                </a:solidFill>
                <a:latin typeface="Georgia"/>
                <a:cs typeface="Georgia"/>
              </a:rPr>
              <a:t>Process Assessment </a:t>
            </a:r>
            <a:r>
              <a:rPr lang="en-US" dirty="0" smtClean="0">
                <a:solidFill>
                  <a:schemeClr val="tx1">
                    <a:lumMod val="75000"/>
                    <a:lumOff val="25000"/>
                  </a:schemeClr>
                </a:solidFill>
                <a:latin typeface="Georgia"/>
                <a:cs typeface="Georgia"/>
              </a:rPr>
              <a:t>Methods</a:t>
            </a:r>
            <a:br>
              <a:rPr lang="en-US" dirty="0" smtClean="0">
                <a:solidFill>
                  <a:schemeClr val="tx1">
                    <a:lumMod val="75000"/>
                    <a:lumOff val="25000"/>
                  </a:schemeClr>
                </a:solidFill>
                <a:latin typeface="Georgia"/>
                <a:cs typeface="Georgia"/>
              </a:rPr>
            </a:br>
            <a:endParaRPr lang="en-US" dirty="0"/>
          </a:p>
        </p:txBody>
      </p:sp>
      <p:grpSp>
        <p:nvGrpSpPr>
          <p:cNvPr id="4" name="Group 3"/>
          <p:cNvGrpSpPr/>
          <p:nvPr/>
        </p:nvGrpSpPr>
        <p:grpSpPr>
          <a:xfrm>
            <a:off x="254627" y="6030305"/>
            <a:ext cx="1685395" cy="759011"/>
            <a:chOff x="254626" y="6030303"/>
            <a:chExt cx="1685395" cy="759011"/>
          </a:xfrm>
        </p:grpSpPr>
        <p:sp>
          <p:nvSpPr>
            <p:cNvPr id="5" name="TextBox 4"/>
            <p:cNvSpPr txBox="1"/>
            <p:nvPr/>
          </p:nvSpPr>
          <p:spPr>
            <a:xfrm>
              <a:off x="254626" y="6030303"/>
              <a:ext cx="1685395" cy="523220"/>
            </a:xfrm>
            <a:prstGeom prst="rect">
              <a:avLst/>
            </a:prstGeom>
            <a:noFill/>
          </p:spPr>
          <p:txBody>
            <a:bodyPr wrap="square" rtlCol="0">
              <a:spAutoFit/>
            </a:bodyPr>
            <a:lstStyle/>
            <a:p>
              <a:r>
                <a:rPr lang="vi-VN" sz="2800" dirty="0" smtClean="0">
                  <a:solidFill>
                    <a:srgbClr val="FFFFFF"/>
                  </a:solidFill>
                  <a:latin typeface="Franchise Bold"/>
                  <a:cs typeface="Franchise Bold"/>
                </a:rPr>
                <a:t>BigFive</a:t>
              </a:r>
              <a:endParaRPr lang="vi-VN" sz="2800" dirty="0">
                <a:solidFill>
                  <a:srgbClr val="FFFFFF"/>
                </a:solidFill>
                <a:latin typeface="Franchise Bold"/>
                <a:cs typeface="Franchise Bold"/>
              </a:endParaRPr>
            </a:p>
          </p:txBody>
        </p:sp>
        <p:sp>
          <p:nvSpPr>
            <p:cNvPr id="6" name="TextBox 5"/>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We can do it!</a:t>
              </a:r>
              <a:endParaRPr lang="en-US" sz="1000" i="1" dirty="0">
                <a:solidFill>
                  <a:srgbClr val="FFFFFF"/>
                </a:solidFill>
                <a:latin typeface="Georgia"/>
                <a:cs typeface="Georgia"/>
              </a:endParaRPr>
            </a:p>
          </p:txBody>
        </p:sp>
      </p:grpSp>
      <p:grpSp>
        <p:nvGrpSpPr>
          <p:cNvPr id="7" name="Group 6"/>
          <p:cNvGrpSpPr/>
          <p:nvPr/>
        </p:nvGrpSpPr>
        <p:grpSpPr>
          <a:xfrm>
            <a:off x="1" y="5685711"/>
            <a:ext cx="9143999" cy="357617"/>
            <a:chOff x="0" y="5685709"/>
            <a:chExt cx="9143999" cy="357617"/>
          </a:xfrm>
        </p:grpSpPr>
        <p:pic>
          <p:nvPicPr>
            <p:cNvPr id="8" name="Picture 7" descr="nav-back.png">
              <a:hlinkClick r:id="" action="ppaction://hlinkshowjump?jump=previousslide"/>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9" name="Picture 8" descr="nav-forward.png">
              <a:hlinkClick r:id="" action="ppaction://hlinkshowjump?jump=next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pic>
        <p:nvPicPr>
          <p:cNvPr id="10" name="Picture 9"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9573" y="1218892"/>
            <a:ext cx="7544854" cy="4420217"/>
          </a:xfrm>
          <a:prstGeom prst="rect">
            <a:avLst/>
          </a:prstGeom>
        </p:spPr>
      </p:pic>
    </p:spTree>
    <p:extLst>
      <p:ext uri="{BB962C8B-B14F-4D97-AF65-F5344CB8AC3E}">
        <p14:creationId xmlns:p14="http://schemas.microsoft.com/office/powerpoint/2010/main" val="187072314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solidFill>
                  <a:schemeClr val="tx1">
                    <a:lumMod val="75000"/>
                    <a:lumOff val="25000"/>
                  </a:schemeClr>
                </a:solidFill>
                <a:latin typeface="Georgia"/>
                <a:cs typeface="Georgia"/>
              </a:rPr>
              <a:t>Process Assessment Methods</a:t>
            </a:r>
            <a:br>
              <a:rPr lang="en-US" dirty="0">
                <a:solidFill>
                  <a:schemeClr val="tx1">
                    <a:lumMod val="75000"/>
                    <a:lumOff val="25000"/>
                  </a:schemeClr>
                </a:solidFill>
                <a:latin typeface="Georgia"/>
                <a:cs typeface="Georgia"/>
              </a:rPr>
            </a:br>
            <a:endParaRPr lang="en-US" dirty="0"/>
          </a:p>
        </p:txBody>
      </p:sp>
      <p:grpSp>
        <p:nvGrpSpPr>
          <p:cNvPr id="4" name="Group 3"/>
          <p:cNvGrpSpPr/>
          <p:nvPr/>
        </p:nvGrpSpPr>
        <p:grpSpPr>
          <a:xfrm>
            <a:off x="254627" y="6030305"/>
            <a:ext cx="1685395" cy="759011"/>
            <a:chOff x="254626" y="6030303"/>
            <a:chExt cx="1685395" cy="759011"/>
          </a:xfrm>
        </p:grpSpPr>
        <p:sp>
          <p:nvSpPr>
            <p:cNvPr id="5" name="TextBox 4"/>
            <p:cNvSpPr txBox="1"/>
            <p:nvPr/>
          </p:nvSpPr>
          <p:spPr>
            <a:xfrm>
              <a:off x="254626" y="6030303"/>
              <a:ext cx="1685395" cy="523220"/>
            </a:xfrm>
            <a:prstGeom prst="rect">
              <a:avLst/>
            </a:prstGeom>
            <a:noFill/>
          </p:spPr>
          <p:txBody>
            <a:bodyPr wrap="square" rtlCol="0">
              <a:spAutoFit/>
            </a:bodyPr>
            <a:lstStyle/>
            <a:p>
              <a:r>
                <a:rPr lang="vi-VN" sz="2800" dirty="0" smtClean="0">
                  <a:solidFill>
                    <a:srgbClr val="FFFFFF"/>
                  </a:solidFill>
                  <a:latin typeface="Franchise Bold"/>
                  <a:cs typeface="Franchise Bold"/>
                </a:rPr>
                <a:t>BigFive</a:t>
              </a:r>
              <a:endParaRPr lang="vi-VN" sz="2800" dirty="0">
                <a:solidFill>
                  <a:srgbClr val="FFFFFF"/>
                </a:solidFill>
                <a:latin typeface="Franchise Bold"/>
                <a:cs typeface="Franchise Bold"/>
              </a:endParaRPr>
            </a:p>
          </p:txBody>
        </p:sp>
        <p:sp>
          <p:nvSpPr>
            <p:cNvPr id="6" name="TextBox 5"/>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We can do it!</a:t>
              </a:r>
              <a:endParaRPr lang="en-US" sz="1000" i="1" dirty="0">
                <a:solidFill>
                  <a:srgbClr val="FFFFFF"/>
                </a:solidFill>
                <a:latin typeface="Georgia"/>
                <a:cs typeface="Georgia"/>
              </a:endParaRPr>
            </a:p>
          </p:txBody>
        </p:sp>
      </p:grpSp>
      <p:grpSp>
        <p:nvGrpSpPr>
          <p:cNvPr id="7" name="Group 6"/>
          <p:cNvGrpSpPr/>
          <p:nvPr/>
        </p:nvGrpSpPr>
        <p:grpSpPr>
          <a:xfrm>
            <a:off x="1" y="5685711"/>
            <a:ext cx="9143999" cy="357617"/>
            <a:chOff x="0" y="5685709"/>
            <a:chExt cx="9143999" cy="357617"/>
          </a:xfrm>
        </p:grpSpPr>
        <p:pic>
          <p:nvPicPr>
            <p:cNvPr id="8" name="Picture 7" descr="nav-back.png">
              <a:hlinkClick r:id="" action="ppaction://hlinkshowjump?jump=previousslide"/>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9" name="Picture 8" descr="nav-forward.png">
              <a:hlinkClick r:id="" action="ppaction://hlinkshowjump?jump=next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pic>
        <p:nvPicPr>
          <p:cNvPr id="11" name="Picture 10"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020" y="1217813"/>
            <a:ext cx="7763959" cy="4477375"/>
          </a:xfrm>
          <a:prstGeom prst="rect">
            <a:avLst/>
          </a:prstGeom>
        </p:spPr>
      </p:pic>
    </p:spTree>
    <p:extLst>
      <p:ext uri="{BB962C8B-B14F-4D97-AF65-F5344CB8AC3E}">
        <p14:creationId xmlns:p14="http://schemas.microsoft.com/office/powerpoint/2010/main" val="51541923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Initiation (Stage 1</a:t>
            </a:r>
            <a:r>
              <a:rPr lang="en-US" dirty="0" smtClean="0"/>
              <a:t>)</a:t>
            </a:r>
            <a:br>
              <a:rPr lang="en-US" dirty="0" smtClean="0"/>
            </a:br>
            <a:endParaRPr lang="en-US" dirty="0"/>
          </a:p>
        </p:txBody>
      </p:sp>
      <p:grpSp>
        <p:nvGrpSpPr>
          <p:cNvPr id="4" name="Group 3"/>
          <p:cNvGrpSpPr/>
          <p:nvPr/>
        </p:nvGrpSpPr>
        <p:grpSpPr>
          <a:xfrm>
            <a:off x="254627" y="6030305"/>
            <a:ext cx="1685395" cy="759011"/>
            <a:chOff x="254626" y="6030303"/>
            <a:chExt cx="1685395" cy="759011"/>
          </a:xfrm>
        </p:grpSpPr>
        <p:sp>
          <p:nvSpPr>
            <p:cNvPr id="5" name="TextBox 4"/>
            <p:cNvSpPr txBox="1"/>
            <p:nvPr/>
          </p:nvSpPr>
          <p:spPr>
            <a:xfrm>
              <a:off x="254626" y="6030303"/>
              <a:ext cx="1685395" cy="523220"/>
            </a:xfrm>
            <a:prstGeom prst="rect">
              <a:avLst/>
            </a:prstGeom>
            <a:noFill/>
          </p:spPr>
          <p:txBody>
            <a:bodyPr wrap="square" rtlCol="0">
              <a:spAutoFit/>
            </a:bodyPr>
            <a:lstStyle/>
            <a:p>
              <a:r>
                <a:rPr lang="vi-VN" sz="2800" dirty="0" smtClean="0">
                  <a:solidFill>
                    <a:srgbClr val="FFFFFF"/>
                  </a:solidFill>
                  <a:latin typeface="Franchise Bold"/>
                  <a:cs typeface="Franchise Bold"/>
                </a:rPr>
                <a:t>BigFive</a:t>
              </a:r>
              <a:endParaRPr lang="vi-VN" sz="2800" dirty="0">
                <a:solidFill>
                  <a:srgbClr val="FFFFFF"/>
                </a:solidFill>
                <a:latin typeface="Franchise Bold"/>
                <a:cs typeface="Franchise Bold"/>
              </a:endParaRPr>
            </a:p>
          </p:txBody>
        </p:sp>
        <p:sp>
          <p:nvSpPr>
            <p:cNvPr id="6" name="TextBox 5"/>
            <p:cNvSpPr txBox="1"/>
            <p:nvPr/>
          </p:nvSpPr>
          <p:spPr>
            <a:xfrm>
              <a:off x="270089" y="6543093"/>
              <a:ext cx="1435970" cy="246221"/>
            </a:xfrm>
            <a:prstGeom prst="rect">
              <a:avLst/>
            </a:prstGeom>
            <a:noFill/>
          </p:spPr>
          <p:txBody>
            <a:bodyPr wrap="square" rtlCol="0">
              <a:spAutoFit/>
            </a:bodyPr>
            <a:lstStyle/>
            <a:p>
              <a:r>
                <a:rPr lang="en-US" sz="1000" dirty="0" smtClean="0">
                  <a:solidFill>
                    <a:srgbClr val="FFFFFF"/>
                  </a:solidFill>
                  <a:latin typeface="Georgia"/>
                  <a:cs typeface="Georgia"/>
                </a:rPr>
                <a:t>We can do it!</a:t>
              </a:r>
              <a:endParaRPr lang="en-US" sz="1000" i="1" dirty="0">
                <a:solidFill>
                  <a:srgbClr val="FFFFFF"/>
                </a:solidFill>
                <a:latin typeface="Georgia"/>
                <a:cs typeface="Georgia"/>
              </a:endParaRPr>
            </a:p>
          </p:txBody>
        </p:sp>
      </p:grpSp>
      <p:grpSp>
        <p:nvGrpSpPr>
          <p:cNvPr id="7" name="Group 6"/>
          <p:cNvGrpSpPr/>
          <p:nvPr/>
        </p:nvGrpSpPr>
        <p:grpSpPr>
          <a:xfrm>
            <a:off x="1" y="5685711"/>
            <a:ext cx="9143999" cy="357617"/>
            <a:chOff x="0" y="5685709"/>
            <a:chExt cx="9143999" cy="357617"/>
          </a:xfrm>
        </p:grpSpPr>
        <p:pic>
          <p:nvPicPr>
            <p:cNvPr id="8" name="Picture 7" descr="nav-back.png">
              <a:hlinkClick r:id="" action="ppaction://hlinkshowjump?jump=previousslide"/>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85709"/>
              <a:ext cx="464427" cy="350690"/>
            </a:xfrm>
            <a:prstGeom prst="rect">
              <a:avLst/>
            </a:prstGeom>
          </p:spPr>
        </p:pic>
        <p:pic>
          <p:nvPicPr>
            <p:cNvPr id="9" name="Picture 8" descr="nav-forward.png">
              <a:hlinkClick r:id="" action="ppaction://hlinkshowjump?jump=nextslide"/>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2358" y="5695186"/>
              <a:ext cx="451641" cy="348140"/>
            </a:xfrm>
            <a:prstGeom prst="rect">
              <a:avLst/>
            </a:prstGeom>
          </p:spPr>
        </p:pic>
      </p:grpSp>
      <p:pic>
        <p:nvPicPr>
          <p:cNvPr id="3" name="Picture 2"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4784" y="985498"/>
            <a:ext cx="7754433" cy="4887007"/>
          </a:xfrm>
          <a:prstGeom prst="rect">
            <a:avLst/>
          </a:prstGeom>
        </p:spPr>
      </p:pic>
    </p:spTree>
    <p:extLst>
      <p:ext uri="{BB962C8B-B14F-4D97-AF65-F5344CB8AC3E}">
        <p14:creationId xmlns:p14="http://schemas.microsoft.com/office/powerpoint/2010/main" val="163742369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2">
      <a:dk1>
        <a:srgbClr val="1B1B1B"/>
      </a:dk1>
      <a:lt1>
        <a:srgbClr val="ED145B"/>
      </a:lt1>
      <a:dk2>
        <a:srgbClr val="6E6E6E"/>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225</TotalTime>
  <Words>1078</Words>
  <Application>Microsoft Office PowerPoint</Application>
  <PresentationFormat>On-screen Show (4:3)</PresentationFormat>
  <Paragraphs>192</Paragraphs>
  <Slides>26</Slides>
  <Notes>0</Notes>
  <HiddenSlides>0</HiddenSlides>
  <MMClips>0</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Office Theme</vt:lpstr>
      <vt:lpstr>PowerPoint Presentation</vt:lpstr>
      <vt:lpstr>PowerPoint Presentation</vt:lpstr>
      <vt:lpstr>What is process assessment? (1) </vt:lpstr>
      <vt:lpstr>What is process assessment? (2) </vt:lpstr>
      <vt:lpstr>Why we do a process assessment? </vt:lpstr>
      <vt:lpstr>PowerPoint Presentation</vt:lpstr>
      <vt:lpstr>Process Assessment Methods </vt:lpstr>
      <vt:lpstr>Process Assessment Methods </vt:lpstr>
      <vt:lpstr>Initiation (Stage 1) </vt:lpstr>
      <vt:lpstr>Preparation (Stage 2) </vt:lpstr>
      <vt:lpstr>Assessment (Stage 3) </vt:lpstr>
      <vt:lpstr>Analysis &amp; Reporting (Stage 4) </vt:lpstr>
      <vt:lpstr>Closure (Stage 5)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Silver Ink</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Silver Ink</dc:creator>
  <cp:lastModifiedBy>K</cp:lastModifiedBy>
  <cp:revision>64</cp:revision>
  <dcterms:created xsi:type="dcterms:W3CDTF">2012-05-26T11:43:18Z</dcterms:created>
  <dcterms:modified xsi:type="dcterms:W3CDTF">2013-11-25T04:31:51Z</dcterms:modified>
</cp:coreProperties>
</file>

<file path=docProps/thumbnail.jpeg>
</file>